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7"/>
  </p:notesMasterIdLst>
  <p:sldIdLst>
    <p:sldId id="256" r:id="rId2"/>
    <p:sldId id="257" r:id="rId3"/>
    <p:sldId id="295" r:id="rId4"/>
    <p:sldId id="304" r:id="rId5"/>
    <p:sldId id="294" r:id="rId6"/>
    <p:sldId id="297" r:id="rId7"/>
    <p:sldId id="298" r:id="rId8"/>
    <p:sldId id="302" r:id="rId9"/>
    <p:sldId id="299" r:id="rId10"/>
    <p:sldId id="300" r:id="rId11"/>
    <p:sldId id="301" r:id="rId12"/>
    <p:sldId id="303" r:id="rId13"/>
    <p:sldId id="306" r:id="rId14"/>
    <p:sldId id="275" r:id="rId15"/>
    <p:sldId id="273" r:id="rId16"/>
  </p:sldIdLst>
  <p:sldSz cx="9144000" cy="5143500" type="screen16x9"/>
  <p:notesSz cx="6858000" cy="9144000"/>
  <p:embeddedFontLst>
    <p:embeddedFont>
      <p:font typeface="Bebas Neue" panose="020B0606020202050201" pitchFamily="34" charset="0"/>
      <p:regular r:id="rId18"/>
    </p:embeddedFont>
    <p:embeddedFont>
      <p:font typeface="Cambria Math" panose="02040503050406030204" pitchFamily="18" charset="0"/>
      <p:regular r:id="rId19"/>
    </p:embeddedFont>
    <p:embeddedFont>
      <p:font typeface="Playfair Display" panose="00000500000000000000" pitchFamily="2" charset="0"/>
      <p:regular r:id="rId20"/>
      <p:bold r:id="rId21"/>
      <p:italic r:id="rId22"/>
      <p:boldItalic r:id="rId23"/>
    </p:embeddedFont>
    <p:embeddedFont>
      <p:font typeface="Roboto Condensed Light" panose="02000000000000000000" pitchFamily="2" charset="0"/>
      <p:regular r:id="rId24"/>
      <p:italic r:id="rId25"/>
    </p:embeddedFont>
    <p:embeddedFont>
      <p:font typeface="Source Sans Pro" panose="020B050303040302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503713-10B2-469D-BF33-C028D953513C}">
  <a:tblStyle styleId="{F5503713-10B2-469D-BF33-C028D953513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68"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dd0c7d16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dd0c7d16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dd0c7d16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dd0c7d16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4047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dd0c7d16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dd0c7d16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9781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2bddaf7f9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12bddaf7f9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db0f9523dd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db0f9523dd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6775" y="1423225"/>
            <a:ext cx="9150900" cy="2467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142775" y="1678150"/>
            <a:ext cx="7083300" cy="1957200"/>
          </a:xfrm>
          <a:prstGeom prst="rect">
            <a:avLst/>
          </a:prstGeom>
        </p:spPr>
        <p:txBody>
          <a:bodyPr spcFirstLastPara="1" wrap="square" lIns="91425" tIns="91425" rIns="91425" bIns="91425" anchor="b" anchorCtr="0">
            <a:noAutofit/>
          </a:bodyPr>
          <a:lstStyle>
            <a:lvl1pPr lvl="0" rtl="0">
              <a:spcBef>
                <a:spcPts val="0"/>
              </a:spcBef>
              <a:spcAft>
                <a:spcPts val="0"/>
              </a:spcAft>
              <a:buSzPts val="8500"/>
              <a:buNone/>
              <a:defRPr sz="85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1" name="Google Shape;11;p2"/>
          <p:cNvSpPr txBox="1">
            <a:spLocks noGrp="1"/>
          </p:cNvSpPr>
          <p:nvPr>
            <p:ph type="subTitle" idx="1"/>
          </p:nvPr>
        </p:nvSpPr>
        <p:spPr>
          <a:xfrm>
            <a:off x="1142775" y="4148365"/>
            <a:ext cx="48924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11_1">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17"/>
          <p:cNvSpPr/>
          <p:nvPr/>
        </p:nvSpPr>
        <p:spPr>
          <a:xfrm>
            <a:off x="-6775" y="355575"/>
            <a:ext cx="9150900" cy="443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7">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8"/>
          <p:cNvSpPr/>
          <p:nvPr/>
        </p:nvSpPr>
        <p:spPr>
          <a:xfrm>
            <a:off x="713225" y="2400"/>
            <a:ext cx="77172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txBox="1">
            <a:spLocks noGrp="1"/>
          </p:cNvSpPr>
          <p:nvPr>
            <p:ph type="ctrTitle"/>
          </p:nvPr>
        </p:nvSpPr>
        <p:spPr>
          <a:xfrm>
            <a:off x="1485825" y="540000"/>
            <a:ext cx="4892400" cy="1111200"/>
          </a:xfrm>
          <a:prstGeom prst="rect">
            <a:avLst/>
          </a:prstGeom>
        </p:spPr>
        <p:txBody>
          <a:bodyPr spcFirstLastPara="1" wrap="square" lIns="91425" tIns="91425" rIns="91425" bIns="91425" anchor="ctr" anchorCtr="0">
            <a:noAutofit/>
          </a:bodyPr>
          <a:lstStyle>
            <a:lvl1pPr lvl="0" rtl="0">
              <a:spcBef>
                <a:spcPts val="0"/>
              </a:spcBef>
              <a:spcAft>
                <a:spcPts val="0"/>
              </a:spcAft>
              <a:buSzPts val="8500"/>
              <a:buNone/>
              <a:defRPr sz="72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99" name="Google Shape;99;p18"/>
          <p:cNvSpPr txBox="1">
            <a:spLocks noGrp="1"/>
          </p:cNvSpPr>
          <p:nvPr>
            <p:ph type="subTitle" idx="1"/>
          </p:nvPr>
        </p:nvSpPr>
        <p:spPr>
          <a:xfrm>
            <a:off x="1485825" y="1721994"/>
            <a:ext cx="4892400" cy="39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23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00" name="Google Shape;100;p18"/>
          <p:cNvSpPr txBox="1">
            <a:spLocks noGrp="1"/>
          </p:cNvSpPr>
          <p:nvPr>
            <p:ph type="subTitle" idx="2"/>
          </p:nvPr>
        </p:nvSpPr>
        <p:spPr>
          <a:xfrm>
            <a:off x="1485825" y="2126532"/>
            <a:ext cx="4892400" cy="74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01" name="Google Shape;101;p18"/>
          <p:cNvSpPr txBox="1">
            <a:spLocks noGrp="1"/>
          </p:cNvSpPr>
          <p:nvPr>
            <p:ph type="subTitle" idx="3"/>
          </p:nvPr>
        </p:nvSpPr>
        <p:spPr>
          <a:xfrm>
            <a:off x="1485825" y="4292150"/>
            <a:ext cx="3503700" cy="31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02" name="Google Shape;102;p18"/>
          <p:cNvSpPr txBox="1"/>
          <p:nvPr/>
        </p:nvSpPr>
        <p:spPr>
          <a:xfrm>
            <a:off x="1485825" y="3669275"/>
            <a:ext cx="4604100" cy="5541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chemeClr val="dk1"/>
                </a:solidFill>
                <a:latin typeface="Source Sans Pro"/>
                <a:ea typeface="Source Sans Pro"/>
                <a:cs typeface="Source Sans Pro"/>
                <a:sym typeface="Source Sans Pro"/>
              </a:rPr>
              <a:t>CREDITS: This presentation template was created by </a:t>
            </a:r>
            <a:r>
              <a:rPr lang="en" sz="1200" b="1">
                <a:solidFill>
                  <a:schemeClr val="dk1"/>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Slidesgo</a:t>
            </a:r>
            <a:r>
              <a:rPr lang="en" sz="1200">
                <a:solidFill>
                  <a:schemeClr val="dk1"/>
                </a:solidFill>
                <a:latin typeface="Source Sans Pro"/>
                <a:ea typeface="Source Sans Pro"/>
                <a:cs typeface="Source Sans Pro"/>
                <a:sym typeface="Source Sans Pro"/>
              </a:rPr>
              <a:t>, and includes icons by </a:t>
            </a:r>
            <a:r>
              <a:rPr lang="en" sz="1200" b="1">
                <a:solidFill>
                  <a:schemeClr val="dk1"/>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Flaticon</a:t>
            </a:r>
            <a:r>
              <a:rPr lang="en" sz="1200">
                <a:solidFill>
                  <a:schemeClr val="dk1"/>
                </a:solidFill>
                <a:latin typeface="Source Sans Pro"/>
                <a:ea typeface="Source Sans Pro"/>
                <a:cs typeface="Source Sans Pro"/>
                <a:sym typeface="Source Sans Pro"/>
              </a:rPr>
              <a:t>, and infographics &amp; images by </a:t>
            </a:r>
            <a:r>
              <a:rPr lang="en" sz="1200" b="1">
                <a:solidFill>
                  <a:schemeClr val="dk1"/>
                </a:solidFill>
                <a:uFill>
                  <a:noFill/>
                </a:u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Freepik</a:t>
            </a:r>
            <a:endParaRPr sz="1200" b="1">
              <a:solidFill>
                <a:schemeClr val="dk1"/>
              </a:solidFill>
              <a:latin typeface="Source Sans Pro"/>
              <a:ea typeface="Source Sans Pro"/>
              <a:cs typeface="Source Sans Pro"/>
              <a:sym typeface="Source Sans Pr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0">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19"/>
          <p:cNvSpPr/>
          <p:nvPr/>
        </p:nvSpPr>
        <p:spPr>
          <a:xfrm>
            <a:off x="-6775" y="355500"/>
            <a:ext cx="9150900" cy="443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0_1">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0"/>
          <p:cNvSpPr/>
          <p:nvPr/>
        </p:nvSpPr>
        <p:spPr>
          <a:xfrm>
            <a:off x="713225" y="2400"/>
            <a:ext cx="77172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10_1_1">
    <p:bg>
      <p:bgPr>
        <a:blipFill>
          <a:blip r:embed="rId2">
            <a:alphaModFix/>
          </a:blip>
          <a:stretch>
            <a:fillRect/>
          </a:stretch>
        </a:blipFill>
        <a:effectLst/>
      </p:bgPr>
    </p:bg>
    <p:spTree>
      <p:nvGrpSpPr>
        <p:cNvPr id="1" name="Shape 107"/>
        <p:cNvGrpSpPr/>
        <p:nvPr/>
      </p:nvGrpSpPr>
      <p:grpSpPr>
        <a:xfrm>
          <a:off x="0" y="0"/>
          <a:ext cx="0" cy="0"/>
          <a:chOff x="0" y="0"/>
          <a:chExt cx="0" cy="0"/>
        </a:xfrm>
      </p:grpSpPr>
      <p:sp>
        <p:nvSpPr>
          <p:cNvPr id="108" name="Google Shape;108;p21"/>
          <p:cNvSpPr/>
          <p:nvPr/>
        </p:nvSpPr>
        <p:spPr>
          <a:xfrm>
            <a:off x="-6775" y="813200"/>
            <a:ext cx="9150900" cy="352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
          <p:cNvSpPr/>
          <p:nvPr/>
        </p:nvSpPr>
        <p:spPr>
          <a:xfrm>
            <a:off x="356550" y="2400"/>
            <a:ext cx="84309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5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720000" y="1203200"/>
            <a:ext cx="7704000" cy="34005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a:lvl1pPr>
            <a:lvl2pPr marL="914400" lvl="1" indent="-304800">
              <a:spcBef>
                <a:spcPts val="0"/>
              </a:spcBef>
              <a:spcAft>
                <a:spcPts val="0"/>
              </a:spcAft>
              <a:buClr>
                <a:srgbClr val="434343"/>
              </a:buClr>
              <a:buSzPts val="1200"/>
              <a:buFont typeface="Roboto Condensed Light"/>
              <a:buChar char="○"/>
              <a:defRPr/>
            </a:lvl2pPr>
            <a:lvl3pPr marL="1371600" lvl="2" indent="-304800">
              <a:spcBef>
                <a:spcPts val="0"/>
              </a:spcBef>
              <a:spcAft>
                <a:spcPts val="0"/>
              </a:spcAft>
              <a:buClr>
                <a:srgbClr val="434343"/>
              </a:buClr>
              <a:buSzPts val="1200"/>
              <a:buFont typeface="Roboto Condensed Light"/>
              <a:buChar char="■"/>
              <a:defRPr/>
            </a:lvl3pPr>
            <a:lvl4pPr marL="1828800" lvl="3" indent="-304800">
              <a:spcBef>
                <a:spcPts val="0"/>
              </a:spcBef>
              <a:spcAft>
                <a:spcPts val="0"/>
              </a:spcAft>
              <a:buClr>
                <a:srgbClr val="434343"/>
              </a:buClr>
              <a:buSzPts val="1200"/>
              <a:buFont typeface="Roboto Condensed Light"/>
              <a:buChar char="●"/>
              <a:defRPr/>
            </a:lvl4pPr>
            <a:lvl5pPr marL="2286000" lvl="4" indent="-304800">
              <a:spcBef>
                <a:spcPts val="0"/>
              </a:spcBef>
              <a:spcAft>
                <a:spcPts val="0"/>
              </a:spcAft>
              <a:buClr>
                <a:srgbClr val="434343"/>
              </a:buClr>
              <a:buSzPts val="1200"/>
              <a:buFont typeface="Roboto Condensed Light"/>
              <a:buChar char="○"/>
              <a:defRPr/>
            </a:lvl5pPr>
            <a:lvl6pPr marL="2743200" lvl="5" indent="-304800">
              <a:spcBef>
                <a:spcPts val="0"/>
              </a:spcBef>
              <a:spcAft>
                <a:spcPts val="0"/>
              </a:spcAft>
              <a:buClr>
                <a:srgbClr val="434343"/>
              </a:buClr>
              <a:buSzPts val="1200"/>
              <a:buFont typeface="Roboto Condensed Light"/>
              <a:buChar char="■"/>
              <a:defRPr/>
            </a:lvl6pPr>
            <a:lvl7pPr marL="3200400" lvl="6" indent="-304800">
              <a:spcBef>
                <a:spcPts val="0"/>
              </a:spcBef>
              <a:spcAft>
                <a:spcPts val="0"/>
              </a:spcAft>
              <a:buClr>
                <a:srgbClr val="434343"/>
              </a:buClr>
              <a:buSzPts val="1200"/>
              <a:buFont typeface="Roboto Condensed Light"/>
              <a:buChar char="●"/>
              <a:defRPr/>
            </a:lvl7pPr>
            <a:lvl8pPr marL="3657600" lvl="7" indent="-304800">
              <a:spcBef>
                <a:spcPts val="0"/>
              </a:spcBef>
              <a:spcAft>
                <a:spcPts val="0"/>
              </a:spcAft>
              <a:buClr>
                <a:srgbClr val="434343"/>
              </a:buClr>
              <a:buSzPts val="1200"/>
              <a:buFont typeface="Roboto Condensed Light"/>
              <a:buChar char="○"/>
              <a:defRPr/>
            </a:lvl8pPr>
            <a:lvl9pPr marL="4114800" lvl="8" indent="-304800">
              <a:spcBef>
                <a:spcPts val="0"/>
              </a:spcBef>
              <a:spcAft>
                <a:spcPts val="0"/>
              </a:spcAft>
              <a:buClr>
                <a:srgbClr val="434343"/>
              </a:buClr>
              <a:buSzPts val="1200"/>
              <a:buFont typeface="Roboto Condensed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6"/>
          <p:cNvSpPr/>
          <p:nvPr/>
        </p:nvSpPr>
        <p:spPr>
          <a:xfrm>
            <a:off x="-6775" y="355575"/>
            <a:ext cx="9150900" cy="443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8"/>
          <p:cNvSpPr/>
          <p:nvPr/>
        </p:nvSpPr>
        <p:spPr>
          <a:xfrm>
            <a:off x="-6775" y="813200"/>
            <a:ext cx="9150900" cy="352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txBox="1">
            <a:spLocks noGrp="1"/>
          </p:cNvSpPr>
          <p:nvPr>
            <p:ph type="title"/>
          </p:nvPr>
        </p:nvSpPr>
        <p:spPr>
          <a:xfrm>
            <a:off x="1695150" y="833975"/>
            <a:ext cx="5753700" cy="347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9"/>
          <p:cNvSpPr/>
          <p:nvPr/>
        </p:nvSpPr>
        <p:spPr>
          <a:xfrm>
            <a:off x="356550" y="2400"/>
            <a:ext cx="84309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body" idx="1"/>
          </p:nvPr>
        </p:nvSpPr>
        <p:spPr>
          <a:xfrm>
            <a:off x="720000" y="1106125"/>
            <a:ext cx="7704000" cy="3502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720000" y="4003475"/>
            <a:ext cx="7704000" cy="605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Font typeface="Playfair Display"/>
              <a:buNone/>
              <a:defRPr sz="4000">
                <a:solidFill>
                  <a:schemeClr val="dk1"/>
                </a:solidFill>
                <a:latin typeface="Playfair Display"/>
                <a:ea typeface="Playfair Display"/>
                <a:cs typeface="Playfair Display"/>
                <a:sym typeface="Playfair Display"/>
              </a:defRPr>
            </a:lvl1pPr>
          </a:lstStyle>
          <a:p>
            <a:endParaRPr/>
          </a:p>
        </p:txBody>
      </p:sp>
      <p:pic>
        <p:nvPicPr>
          <p:cNvPr id="44" name="Google Shape;44;p10"/>
          <p:cNvPicPr preferRelativeResize="0"/>
          <p:nvPr/>
        </p:nvPicPr>
        <p:blipFill rotWithShape="1">
          <a:blip r:embed="rId2">
            <a:alphaModFix/>
          </a:blip>
          <a:srcRect r="94268"/>
          <a:stretch/>
        </p:blipFill>
        <p:spPr>
          <a:xfrm>
            <a:off x="0" y="0"/>
            <a:ext cx="524052" cy="5143501"/>
          </a:xfrm>
          <a:prstGeom prst="rect">
            <a:avLst/>
          </a:prstGeom>
          <a:noFill/>
          <a:ln>
            <a:noFill/>
          </a:ln>
        </p:spPr>
      </p:pic>
      <p:pic>
        <p:nvPicPr>
          <p:cNvPr id="45" name="Google Shape;45;p10"/>
          <p:cNvPicPr preferRelativeResize="0"/>
          <p:nvPr/>
        </p:nvPicPr>
        <p:blipFill rotWithShape="1">
          <a:blip r:embed="rId2">
            <a:alphaModFix/>
          </a:blip>
          <a:srcRect l="94669"/>
          <a:stretch/>
        </p:blipFill>
        <p:spPr>
          <a:xfrm>
            <a:off x="8656600" y="0"/>
            <a:ext cx="487398" cy="51435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1"/>
          <p:cNvSpPr/>
          <p:nvPr/>
        </p:nvSpPr>
        <p:spPr>
          <a:xfrm>
            <a:off x="-6775" y="813200"/>
            <a:ext cx="9150900" cy="352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1"/>
          <p:cNvSpPr txBox="1">
            <a:spLocks noGrp="1"/>
          </p:cNvSpPr>
          <p:nvPr>
            <p:ph type="title" hasCustomPrompt="1"/>
          </p:nvPr>
        </p:nvSpPr>
        <p:spPr>
          <a:xfrm>
            <a:off x="1766700" y="1533875"/>
            <a:ext cx="5610600" cy="1372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49" name="Google Shape;49;p11"/>
          <p:cNvSpPr txBox="1">
            <a:spLocks noGrp="1"/>
          </p:cNvSpPr>
          <p:nvPr>
            <p:ph type="subTitle" idx="1"/>
          </p:nvPr>
        </p:nvSpPr>
        <p:spPr>
          <a:xfrm>
            <a:off x="1766700" y="2906122"/>
            <a:ext cx="5610600" cy="70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8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11">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6"/>
          <p:cNvSpPr/>
          <p:nvPr/>
        </p:nvSpPr>
        <p:spPr>
          <a:xfrm>
            <a:off x="-6775" y="355575"/>
            <a:ext cx="9150900" cy="443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1pPr>
            <a:lvl2pPr marL="914400" lvl="1" indent="-317500">
              <a:lnSpc>
                <a:spcPct val="115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2pPr>
            <a:lvl3pPr marL="1371600" lvl="2" indent="-317500">
              <a:lnSpc>
                <a:spcPct val="115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3pPr>
            <a:lvl4pPr marL="1828800" lvl="3" indent="-317500">
              <a:lnSpc>
                <a:spcPct val="115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4pPr>
            <a:lvl5pPr marL="2286000" lvl="4" indent="-317500">
              <a:lnSpc>
                <a:spcPct val="115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5pPr>
            <a:lvl6pPr marL="2743200" lvl="5" indent="-317500">
              <a:lnSpc>
                <a:spcPct val="115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6pPr>
            <a:lvl7pPr marL="3200400" lvl="6" indent="-317500">
              <a:lnSpc>
                <a:spcPct val="115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7pPr>
            <a:lvl8pPr marL="3657600" lvl="7" indent="-317500">
              <a:lnSpc>
                <a:spcPct val="115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8pPr>
            <a:lvl9pPr marL="4114800" lvl="8" indent="-317500">
              <a:lnSpc>
                <a:spcPct val="115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55" r:id="rId5"/>
    <p:sldLayoutId id="2147483656" r:id="rId6"/>
    <p:sldLayoutId id="2147483657" r:id="rId7"/>
    <p:sldLayoutId id="2147483658" r:id="rId8"/>
    <p:sldLayoutId id="2147483662" r:id="rId9"/>
    <p:sldLayoutId id="2147483663" r:id="rId10"/>
    <p:sldLayoutId id="2147483664" r:id="rId11"/>
    <p:sldLayoutId id="2147483665" r:id="rId12"/>
    <p:sldLayoutId id="2147483666" r:id="rId13"/>
    <p:sldLayoutId id="214748366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5"/>
          <p:cNvSpPr txBox="1">
            <a:spLocks noGrp="1"/>
          </p:cNvSpPr>
          <p:nvPr>
            <p:ph type="ctrTitle"/>
          </p:nvPr>
        </p:nvSpPr>
        <p:spPr>
          <a:xfrm>
            <a:off x="781448" y="1963627"/>
            <a:ext cx="7581104" cy="152748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a:t>Deep Adversarial Training for Multi-Organ Nuclei Segmentation in Histopathology Images</a:t>
            </a:r>
          </a:p>
        </p:txBody>
      </p:sp>
      <p:sp>
        <p:nvSpPr>
          <p:cNvPr id="120" name="Google Shape;120;p25"/>
          <p:cNvSpPr txBox="1">
            <a:spLocks noGrp="1"/>
          </p:cNvSpPr>
          <p:nvPr>
            <p:ph type="subTitle" idx="1"/>
          </p:nvPr>
        </p:nvSpPr>
        <p:spPr>
          <a:xfrm>
            <a:off x="834575" y="4148365"/>
            <a:ext cx="5200600" cy="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Gabriella Aileen Mendrofa</a:t>
            </a:r>
          </a:p>
          <a:p>
            <a:pPr marL="0" lvl="0" indent="0" algn="l" rtl="0">
              <a:spcBef>
                <a:spcPts val="0"/>
              </a:spcBef>
              <a:spcAft>
                <a:spcPts val="0"/>
              </a:spcAft>
              <a:buNone/>
            </a:pPr>
            <a:r>
              <a:rPr lang="en-US"/>
              <a:t>(2106779472)</a:t>
            </a:r>
            <a:endParaRPr/>
          </a:p>
        </p:txBody>
      </p:sp>
      <p:sp>
        <p:nvSpPr>
          <p:cNvPr id="123" name="Google Shape;123;p25"/>
          <p:cNvSpPr/>
          <p:nvPr/>
        </p:nvSpPr>
        <p:spPr>
          <a:xfrm>
            <a:off x="257725" y="1063675"/>
            <a:ext cx="242700" cy="242700"/>
          </a:xfrm>
          <a:prstGeom prst="star7">
            <a:avLst>
              <a:gd name="adj" fmla="val 19980"/>
              <a:gd name="hf" fmla="val 102572"/>
              <a:gd name="vf" fmla="val 10521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a:off x="591875" y="1063675"/>
            <a:ext cx="242700" cy="242700"/>
          </a:xfrm>
          <a:prstGeom prst="star7">
            <a:avLst>
              <a:gd name="adj" fmla="val 19980"/>
              <a:gd name="hf" fmla="val 102572"/>
              <a:gd name="vf" fmla="val 10521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p:nvPr/>
        </p:nvSpPr>
        <p:spPr>
          <a:xfrm>
            <a:off x="926025" y="1063675"/>
            <a:ext cx="242700" cy="242700"/>
          </a:xfrm>
          <a:prstGeom prst="star7">
            <a:avLst>
              <a:gd name="adj" fmla="val 19980"/>
              <a:gd name="hf" fmla="val 102572"/>
              <a:gd name="vf" fmla="val 10521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5DA7F77-A63E-A0F9-5F33-A0259A6F5D8F}"/>
              </a:ext>
            </a:extLst>
          </p:cNvPr>
          <p:cNvSpPr/>
          <p:nvPr/>
        </p:nvSpPr>
        <p:spPr>
          <a:xfrm>
            <a:off x="261260" y="1951267"/>
            <a:ext cx="1461408" cy="57966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Objectives</a:t>
            </a:r>
          </a:p>
        </p:txBody>
      </p:sp>
      <p:cxnSp>
        <p:nvCxnSpPr>
          <p:cNvPr id="5" name="Straight Arrow Connector 4">
            <a:extLst>
              <a:ext uri="{FF2B5EF4-FFF2-40B4-BE49-F238E27FC236}">
                <a16:creationId xmlns:a16="http://schemas.microsoft.com/office/drawing/2014/main" id="{6D9DC688-3950-7DBD-3B26-D10283C58BC9}"/>
              </a:ext>
            </a:extLst>
          </p:cNvPr>
          <p:cNvCxnSpPr>
            <a:stCxn id="3" idx="3"/>
          </p:cNvCxnSpPr>
          <p:nvPr/>
        </p:nvCxnSpPr>
        <p:spPr>
          <a:xfrm flipV="1">
            <a:off x="1722668" y="1069525"/>
            <a:ext cx="604157" cy="11715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5F81D6C8-29EB-3E4C-3BA3-320F1C530986}"/>
              </a:ext>
            </a:extLst>
          </p:cNvPr>
          <p:cNvCxnSpPr>
            <a:cxnSpLocks/>
          </p:cNvCxnSpPr>
          <p:nvPr/>
        </p:nvCxnSpPr>
        <p:spPr>
          <a:xfrm>
            <a:off x="1722668" y="2241099"/>
            <a:ext cx="604157" cy="11715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7" name="Rectangle: Rounded Corners 6">
                <a:extLst>
                  <a:ext uri="{FF2B5EF4-FFF2-40B4-BE49-F238E27FC236}">
                    <a16:creationId xmlns:a16="http://schemas.microsoft.com/office/drawing/2014/main" id="{B46D1C37-BE66-0ABB-83AC-24781727A03B}"/>
                  </a:ext>
                </a:extLst>
              </p:cNvPr>
              <p:cNvSpPr/>
              <p:nvPr/>
            </p:nvSpPr>
            <p:spPr>
              <a:xfrm>
                <a:off x="2326824" y="798062"/>
                <a:ext cx="2073728" cy="5796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Minimize adversarial loss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ℒ</m:t>
                        </m:r>
                      </m:e>
                      <m:sub>
                        <m:r>
                          <a:rPr lang="en-US" b="0" i="1" smtClean="0">
                            <a:latin typeface="Cambria Math" panose="02040503050406030204" pitchFamily="18" charset="0"/>
                            <a:ea typeface="Cambria Math" panose="02040503050406030204" pitchFamily="18" charset="0"/>
                          </a:rPr>
                          <m:t>𝐺𝐴𝑁</m:t>
                        </m:r>
                      </m:sub>
                    </m:sSub>
                    <m:r>
                      <a:rPr lang="en-US" b="0" i="1" smtClean="0">
                        <a:latin typeface="Cambria Math" panose="02040503050406030204" pitchFamily="18" charset="0"/>
                      </a:rPr>
                      <m:t>)</m:t>
                    </m:r>
                  </m:oMath>
                </a14:m>
                <a:endParaRPr lang="en-US"/>
              </a:p>
            </p:txBody>
          </p:sp>
        </mc:Choice>
        <mc:Fallback>
          <p:sp>
            <p:nvSpPr>
              <p:cNvPr id="7" name="Rectangle: Rounded Corners 6">
                <a:extLst>
                  <a:ext uri="{FF2B5EF4-FFF2-40B4-BE49-F238E27FC236}">
                    <a16:creationId xmlns:a16="http://schemas.microsoft.com/office/drawing/2014/main" id="{B46D1C37-BE66-0ABB-83AC-24781727A03B}"/>
                  </a:ext>
                </a:extLst>
              </p:cNvPr>
              <p:cNvSpPr>
                <a:spLocks noRot="1" noChangeAspect="1" noMove="1" noResize="1" noEditPoints="1" noAdjustHandles="1" noChangeArrowheads="1" noChangeShapeType="1" noTextEdit="1"/>
              </p:cNvSpPr>
              <p:nvPr/>
            </p:nvSpPr>
            <p:spPr>
              <a:xfrm>
                <a:off x="2326824" y="798062"/>
                <a:ext cx="2073728" cy="579664"/>
              </a:xfrm>
              <a:prstGeom prst="roundRect">
                <a:avLst/>
              </a:prstGeom>
              <a:blipFill>
                <a:blip r:embed="rId2"/>
                <a:stretch>
                  <a:fillRect b="-30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Rounded Corners 7">
                <a:extLst>
                  <a:ext uri="{FF2B5EF4-FFF2-40B4-BE49-F238E27FC236}">
                    <a16:creationId xmlns:a16="http://schemas.microsoft.com/office/drawing/2014/main" id="{91EE2027-EF84-B93F-E887-73DC2B20562F}"/>
                  </a:ext>
                </a:extLst>
              </p:cNvPr>
              <p:cNvSpPr/>
              <p:nvPr/>
            </p:nvSpPr>
            <p:spPr>
              <a:xfrm>
                <a:off x="2326824" y="3104472"/>
                <a:ext cx="2073729" cy="5796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Minimize per pixel loss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ℒ</m:t>
                        </m:r>
                      </m:e>
                      <m:sub>
                        <m:r>
                          <a:rPr lang="en-US" b="0" i="1" smtClean="0">
                            <a:latin typeface="Cambria Math" panose="02040503050406030204" pitchFamily="18" charset="0"/>
                          </a:rPr>
                          <m:t>1</m:t>
                        </m:r>
                      </m:sub>
                    </m:sSub>
                  </m:oMath>
                </a14:m>
                <a:r>
                  <a:rPr lang="en-US"/>
                  <a:t>)</a:t>
                </a:r>
              </a:p>
            </p:txBody>
          </p:sp>
        </mc:Choice>
        <mc:Fallback>
          <p:sp>
            <p:nvSpPr>
              <p:cNvPr id="8" name="Rectangle: Rounded Corners 7">
                <a:extLst>
                  <a:ext uri="{FF2B5EF4-FFF2-40B4-BE49-F238E27FC236}">
                    <a16:creationId xmlns:a16="http://schemas.microsoft.com/office/drawing/2014/main" id="{91EE2027-EF84-B93F-E887-73DC2B20562F}"/>
                  </a:ext>
                </a:extLst>
              </p:cNvPr>
              <p:cNvSpPr>
                <a:spLocks noRot="1" noChangeAspect="1" noMove="1" noResize="1" noEditPoints="1" noAdjustHandles="1" noChangeArrowheads="1" noChangeShapeType="1" noTextEdit="1"/>
              </p:cNvSpPr>
              <p:nvPr/>
            </p:nvSpPr>
            <p:spPr>
              <a:xfrm>
                <a:off x="2326824" y="3104472"/>
                <a:ext cx="2073729" cy="579664"/>
              </a:xfrm>
              <a:prstGeom prst="roundRect">
                <a:avLst/>
              </a:prstGeom>
              <a:blipFill>
                <a:blip r:embed="rId3"/>
                <a:stretch>
                  <a:fillRect b="-404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FDE692A-25EF-F60F-B406-E3CDBCF5FEC9}"/>
              </a:ext>
            </a:extLst>
          </p:cNvPr>
          <p:cNvSpPr txBox="1"/>
          <p:nvPr/>
        </p:nvSpPr>
        <p:spPr>
          <a:xfrm>
            <a:off x="2246200" y="1476585"/>
            <a:ext cx="2342131" cy="769441"/>
          </a:xfrm>
          <a:prstGeom prst="rect">
            <a:avLst/>
          </a:prstGeom>
          <a:noFill/>
        </p:spPr>
        <p:txBody>
          <a:bodyPr wrap="square">
            <a:spAutoFit/>
          </a:bodyPr>
          <a:lstStyle/>
          <a:p>
            <a:r>
              <a:rPr lang="en-US" sz="1100"/>
              <a:t>The adversarial loss is used to match the distribution of translated samples to that of the target distribution</a:t>
            </a:r>
          </a:p>
        </p:txBody>
      </p:sp>
      <p:sp>
        <p:nvSpPr>
          <p:cNvPr id="11" name="TextBox 10">
            <a:extLst>
              <a:ext uri="{FF2B5EF4-FFF2-40B4-BE49-F238E27FC236}">
                <a16:creationId xmlns:a16="http://schemas.microsoft.com/office/drawing/2014/main" id="{AEF7849D-7280-DDC4-4606-40320007D76F}"/>
              </a:ext>
            </a:extLst>
          </p:cNvPr>
          <p:cNvSpPr txBox="1"/>
          <p:nvPr/>
        </p:nvSpPr>
        <p:spPr>
          <a:xfrm>
            <a:off x="2246201" y="3798437"/>
            <a:ext cx="2154352" cy="600164"/>
          </a:xfrm>
          <a:prstGeom prst="rect">
            <a:avLst/>
          </a:prstGeom>
          <a:noFill/>
        </p:spPr>
        <p:txBody>
          <a:bodyPr wrap="square">
            <a:spAutoFit/>
          </a:bodyPr>
          <a:lstStyle/>
          <a:p>
            <a:r>
              <a:rPr lang="en-US" sz="1100"/>
              <a:t>to penalize both the joint configuration of pixels and segmentation errors</a:t>
            </a:r>
          </a:p>
        </p:txBody>
      </p:sp>
      <p:cxnSp>
        <p:nvCxnSpPr>
          <p:cNvPr id="13" name="Straight Arrow Connector 12">
            <a:extLst>
              <a:ext uri="{FF2B5EF4-FFF2-40B4-BE49-F238E27FC236}">
                <a16:creationId xmlns:a16="http://schemas.microsoft.com/office/drawing/2014/main" id="{07093F14-2EEB-25A2-6890-F55205A2CFF8}"/>
              </a:ext>
            </a:extLst>
          </p:cNvPr>
          <p:cNvCxnSpPr>
            <a:cxnSpLocks/>
            <a:stCxn id="7" idx="3"/>
            <a:endCxn id="14" idx="1"/>
          </p:cNvCxnSpPr>
          <p:nvPr/>
        </p:nvCxnSpPr>
        <p:spPr>
          <a:xfrm>
            <a:off x="4400552" y="1087894"/>
            <a:ext cx="71130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4" name="Rectangle: Rounded Corners 13">
                <a:extLst>
                  <a:ext uri="{FF2B5EF4-FFF2-40B4-BE49-F238E27FC236}">
                    <a16:creationId xmlns:a16="http://schemas.microsoft.com/office/drawing/2014/main" id="{69822A0E-F7FC-7612-DF21-531E47B4E7E9}"/>
                  </a:ext>
                </a:extLst>
              </p:cNvPr>
              <p:cNvSpPr/>
              <p:nvPr/>
            </p:nvSpPr>
            <p:spPr>
              <a:xfrm>
                <a:off x="5111861" y="854153"/>
                <a:ext cx="2005350" cy="46748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Minimize loss of mapping </a:t>
                </a:r>
                <a14:m>
                  <m:oMath xmlns:m="http://schemas.openxmlformats.org/officeDocument/2006/math">
                    <m:r>
                      <a:rPr lang="en-US" sz="1200" b="0" i="1" smtClean="0">
                        <a:solidFill>
                          <a:schemeClr val="tx1"/>
                        </a:solidFill>
                        <a:latin typeface="Cambria Math" panose="02040503050406030204" pitchFamily="18" charset="0"/>
                      </a:rPr>
                      <m:t>𝑆</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𝑁</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𝑀</m:t>
                    </m:r>
                  </m:oMath>
                </a14:m>
                <a:endParaRPr lang="en-US" sz="1200">
                  <a:solidFill>
                    <a:schemeClr val="tx1"/>
                  </a:solidFill>
                </a:endParaRPr>
              </a:p>
            </p:txBody>
          </p:sp>
        </mc:Choice>
        <mc:Fallback>
          <p:sp>
            <p:nvSpPr>
              <p:cNvPr id="14" name="Rectangle: Rounded Corners 13">
                <a:extLst>
                  <a:ext uri="{FF2B5EF4-FFF2-40B4-BE49-F238E27FC236}">
                    <a16:creationId xmlns:a16="http://schemas.microsoft.com/office/drawing/2014/main" id="{69822A0E-F7FC-7612-DF21-531E47B4E7E9}"/>
                  </a:ext>
                </a:extLst>
              </p:cNvPr>
              <p:cNvSpPr>
                <a:spLocks noRot="1" noChangeAspect="1" noMove="1" noResize="1" noEditPoints="1" noAdjustHandles="1" noChangeArrowheads="1" noChangeShapeType="1" noTextEdit="1"/>
              </p:cNvSpPr>
              <p:nvPr/>
            </p:nvSpPr>
            <p:spPr>
              <a:xfrm>
                <a:off x="5111861" y="854153"/>
                <a:ext cx="2005350" cy="467483"/>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Rounded Corners 14">
                <a:extLst>
                  <a:ext uri="{FF2B5EF4-FFF2-40B4-BE49-F238E27FC236}">
                    <a16:creationId xmlns:a16="http://schemas.microsoft.com/office/drawing/2014/main" id="{514A2F24-6D16-4B25-F3E0-F71D15253D8A}"/>
                  </a:ext>
                </a:extLst>
              </p:cNvPr>
              <p:cNvSpPr/>
              <p:nvPr/>
            </p:nvSpPr>
            <p:spPr>
              <a:xfrm>
                <a:off x="5111862" y="1529554"/>
                <a:ext cx="2005349" cy="46748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Maximize loss of discriminator </a:t>
                </a:r>
                <a14:m>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𝐷</m:t>
                        </m:r>
                      </m:e>
                      <m:sub>
                        <m:r>
                          <a:rPr lang="en-US" sz="1200" b="0" i="1" smtClean="0">
                            <a:solidFill>
                              <a:schemeClr val="tx1"/>
                            </a:solidFill>
                            <a:latin typeface="Cambria Math" panose="02040503050406030204" pitchFamily="18" charset="0"/>
                          </a:rPr>
                          <m:t>𝑀</m:t>
                        </m:r>
                      </m:sub>
                    </m:sSub>
                  </m:oMath>
                </a14:m>
                <a:endParaRPr lang="en-US" sz="1200">
                  <a:solidFill>
                    <a:schemeClr val="tx1"/>
                  </a:solidFill>
                </a:endParaRPr>
              </a:p>
            </p:txBody>
          </p:sp>
        </mc:Choice>
        <mc:Fallback>
          <p:sp>
            <p:nvSpPr>
              <p:cNvPr id="15" name="Rectangle: Rounded Corners 14">
                <a:extLst>
                  <a:ext uri="{FF2B5EF4-FFF2-40B4-BE49-F238E27FC236}">
                    <a16:creationId xmlns:a16="http://schemas.microsoft.com/office/drawing/2014/main" id="{514A2F24-6D16-4B25-F3E0-F71D15253D8A}"/>
                  </a:ext>
                </a:extLst>
              </p:cNvPr>
              <p:cNvSpPr>
                <a:spLocks noRot="1" noChangeAspect="1" noMove="1" noResize="1" noEditPoints="1" noAdjustHandles="1" noChangeArrowheads="1" noChangeShapeType="1" noTextEdit="1"/>
              </p:cNvSpPr>
              <p:nvPr/>
            </p:nvSpPr>
            <p:spPr>
              <a:xfrm>
                <a:off x="5111862" y="1529554"/>
                <a:ext cx="2005349" cy="467483"/>
              </a:xfrm>
              <a:prstGeom prst="roundRect">
                <a:avLst/>
              </a:prstGeom>
              <a:blipFill>
                <a:blip r:embed="rId5"/>
                <a:stretch>
                  <a:fillRect b="-4938"/>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9DC6E65-77E7-1036-BB71-0977D9535A95}"/>
              </a:ext>
            </a:extLst>
          </p:cNvPr>
          <p:cNvCxnSpPr>
            <a:cxnSpLocks/>
            <a:stCxn id="7" idx="3"/>
            <a:endCxn id="15" idx="1"/>
          </p:cNvCxnSpPr>
          <p:nvPr/>
        </p:nvCxnSpPr>
        <p:spPr>
          <a:xfrm>
            <a:off x="4400552" y="1087894"/>
            <a:ext cx="711310" cy="6754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Right Brace 58">
            <a:extLst>
              <a:ext uri="{FF2B5EF4-FFF2-40B4-BE49-F238E27FC236}">
                <a16:creationId xmlns:a16="http://schemas.microsoft.com/office/drawing/2014/main" id="{BCFB22F5-5E64-5F4E-0C9D-3E5BFC97AFB0}"/>
              </a:ext>
            </a:extLst>
          </p:cNvPr>
          <p:cNvSpPr/>
          <p:nvPr/>
        </p:nvSpPr>
        <p:spPr>
          <a:xfrm>
            <a:off x="7258050" y="956149"/>
            <a:ext cx="163282" cy="938892"/>
          </a:xfrm>
          <a:prstGeom prst="rightBrace">
            <a:avLst>
              <a:gd name="adj1" fmla="val 46734"/>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TextBox 59">
            <a:extLst>
              <a:ext uri="{FF2B5EF4-FFF2-40B4-BE49-F238E27FC236}">
                <a16:creationId xmlns:a16="http://schemas.microsoft.com/office/drawing/2014/main" id="{B100E6E5-C10F-610C-DAD6-21B1F70D6A32}"/>
              </a:ext>
            </a:extLst>
          </p:cNvPr>
          <p:cNvSpPr txBox="1"/>
          <p:nvPr/>
        </p:nvSpPr>
        <p:spPr>
          <a:xfrm>
            <a:off x="7527470" y="961272"/>
            <a:ext cx="1485900" cy="938719"/>
          </a:xfrm>
          <a:prstGeom prst="rect">
            <a:avLst/>
          </a:prstGeom>
          <a:noFill/>
        </p:spPr>
        <p:txBody>
          <a:bodyPr wrap="square">
            <a:spAutoFit/>
          </a:bodyPr>
          <a:lstStyle/>
          <a:p>
            <a:r>
              <a:rPr lang="en-US" sz="1100"/>
              <a:t>Binary Cross Entropy (BCE) loss of discriminator in classifying real or fake</a:t>
            </a:r>
            <a:endParaRPr lang="en-US" sz="1000"/>
          </a:p>
        </p:txBody>
      </p:sp>
    </p:spTree>
    <p:extLst>
      <p:ext uri="{BB962C8B-B14F-4D97-AF65-F5344CB8AC3E}">
        <p14:creationId xmlns:p14="http://schemas.microsoft.com/office/powerpoint/2010/main" val="10191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Rectangle: Rounded Corners 2">
                <a:extLst>
                  <a:ext uri="{FF2B5EF4-FFF2-40B4-BE49-F238E27FC236}">
                    <a16:creationId xmlns:a16="http://schemas.microsoft.com/office/drawing/2014/main" id="{A8AF84D1-952C-165E-B710-16CD448528FC}"/>
                  </a:ext>
                </a:extLst>
              </p:cNvPr>
              <p:cNvSpPr/>
              <p:nvPr/>
            </p:nvSpPr>
            <p:spPr>
              <a:xfrm>
                <a:off x="520561" y="867447"/>
                <a:ext cx="2219667" cy="39498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Loss of mapping </a:t>
                </a:r>
                <a14:m>
                  <m:oMath xmlns:m="http://schemas.openxmlformats.org/officeDocument/2006/math">
                    <m:r>
                      <m:rPr>
                        <m:sty m:val="p"/>
                      </m:rPr>
                      <a:rPr lang="en-US" sz="1200" b="0" i="0" smtClean="0">
                        <a:solidFill>
                          <a:schemeClr val="tx1"/>
                        </a:solidFill>
                        <a:latin typeface="Cambria Math" panose="02040503050406030204" pitchFamily="18" charset="0"/>
                      </a:rPr>
                      <m:t>S</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𝑁</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𝑀</m:t>
                    </m:r>
                  </m:oMath>
                </a14:m>
                <a:endParaRPr lang="en-US" sz="1200">
                  <a:solidFill>
                    <a:schemeClr val="tx1"/>
                  </a:solidFill>
                </a:endParaRPr>
              </a:p>
            </p:txBody>
          </p:sp>
        </mc:Choice>
        <mc:Fallback>
          <p:sp>
            <p:nvSpPr>
              <p:cNvPr id="3" name="Rectangle: Rounded Corners 2">
                <a:extLst>
                  <a:ext uri="{FF2B5EF4-FFF2-40B4-BE49-F238E27FC236}">
                    <a16:creationId xmlns:a16="http://schemas.microsoft.com/office/drawing/2014/main" id="{A8AF84D1-952C-165E-B710-16CD448528FC}"/>
                  </a:ext>
                </a:extLst>
              </p:cNvPr>
              <p:cNvSpPr>
                <a:spLocks noRot="1" noChangeAspect="1" noMove="1" noResize="1" noEditPoints="1" noAdjustHandles="1" noChangeArrowheads="1" noChangeShapeType="1" noTextEdit="1"/>
              </p:cNvSpPr>
              <p:nvPr/>
            </p:nvSpPr>
            <p:spPr>
              <a:xfrm>
                <a:off x="520561" y="867447"/>
                <a:ext cx="2219667" cy="394984"/>
              </a:xfrm>
              <a:prstGeom prst="roundRect">
                <a:avLst/>
              </a:prstGeom>
              <a:blipFill>
                <a:blip r:embed="rId2"/>
                <a:stretch>
                  <a:fillRect/>
                </a:stretch>
              </a:blipFill>
            </p:spPr>
            <p:txBody>
              <a:bodyPr/>
              <a:lstStyle/>
              <a:p>
                <a:r>
                  <a:rPr lang="en-US">
                    <a:noFill/>
                  </a:rPr>
                  <a:t> </a:t>
                </a:r>
              </a:p>
            </p:txBody>
          </p:sp>
        </mc:Fallback>
      </mc:AlternateContent>
      <p:sp>
        <p:nvSpPr>
          <p:cNvPr id="5" name="Rectangle: Rounded Corners 4">
            <a:extLst>
              <a:ext uri="{FF2B5EF4-FFF2-40B4-BE49-F238E27FC236}">
                <a16:creationId xmlns:a16="http://schemas.microsoft.com/office/drawing/2014/main" id="{1A9C20F9-16F3-99DE-F629-5711F66939D8}"/>
              </a:ext>
            </a:extLst>
          </p:cNvPr>
          <p:cNvSpPr/>
          <p:nvPr/>
        </p:nvSpPr>
        <p:spPr>
          <a:xfrm>
            <a:off x="520560" y="3049799"/>
            <a:ext cx="2219667" cy="39498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Pixel loss</a:t>
            </a:r>
          </a:p>
        </p:txBody>
      </p:sp>
      <p:sp>
        <p:nvSpPr>
          <p:cNvPr id="15" name="Right Brace 14">
            <a:extLst>
              <a:ext uri="{FF2B5EF4-FFF2-40B4-BE49-F238E27FC236}">
                <a16:creationId xmlns:a16="http://schemas.microsoft.com/office/drawing/2014/main" id="{3C7ABCA9-E949-9ACB-8AC6-7B5726F82C88}"/>
              </a:ext>
            </a:extLst>
          </p:cNvPr>
          <p:cNvSpPr/>
          <p:nvPr/>
        </p:nvSpPr>
        <p:spPr>
          <a:xfrm>
            <a:off x="4306920" y="716221"/>
            <a:ext cx="499975" cy="3439758"/>
          </a:xfrm>
          <a:prstGeom prst="rightBrace">
            <a:avLst>
              <a:gd name="adj1" fmla="val 41361"/>
              <a:gd name="adj2" fmla="val 44439"/>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C7C5D39-5479-BFFE-842E-9223C52E2FAE}"/>
              </a:ext>
            </a:extLst>
          </p:cNvPr>
          <p:cNvSpPr/>
          <p:nvPr/>
        </p:nvSpPr>
        <p:spPr>
          <a:xfrm>
            <a:off x="5035413" y="1913551"/>
            <a:ext cx="2834959" cy="68583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a:solidFill>
                  <a:schemeClr val="tx1"/>
                </a:solidFill>
                <a:latin typeface="Source Sans Pro" panose="020B0503030403020204" pitchFamily="34" charset="0"/>
                <a:ea typeface="Source Sans Pro" panose="020B0503030403020204" pitchFamily="34" charset="0"/>
              </a:rPr>
              <a:t>full objective for conditional GAN segmentation</a:t>
            </a:r>
            <a:endParaRPr lang="en-US" sz="1200">
              <a:solidFill>
                <a:schemeClr val="tx1"/>
              </a:solidFill>
              <a:latin typeface="Source Sans Pro" panose="020B0503030403020204" pitchFamily="34" charset="0"/>
              <a:ea typeface="Source Sans Pro" panose="020B0503030403020204" pitchFamily="34" charset="0"/>
            </a:endParaRPr>
          </a:p>
        </p:txBody>
      </p:sp>
      <p:pic>
        <p:nvPicPr>
          <p:cNvPr id="6" name="Picture 5">
            <a:extLst>
              <a:ext uri="{FF2B5EF4-FFF2-40B4-BE49-F238E27FC236}">
                <a16:creationId xmlns:a16="http://schemas.microsoft.com/office/drawing/2014/main" id="{DE7A3719-F41F-E185-8C28-3255C1EC8B7D}"/>
              </a:ext>
            </a:extLst>
          </p:cNvPr>
          <p:cNvPicPr>
            <a:picLocks noChangeAspect="1"/>
          </p:cNvPicPr>
          <p:nvPr/>
        </p:nvPicPr>
        <p:blipFill>
          <a:blip r:embed="rId3"/>
          <a:stretch>
            <a:fillRect/>
          </a:stretch>
        </p:blipFill>
        <p:spPr>
          <a:xfrm>
            <a:off x="520561" y="2135970"/>
            <a:ext cx="3816546" cy="685835"/>
          </a:xfrm>
          <a:prstGeom prst="rect">
            <a:avLst/>
          </a:prstGeom>
        </p:spPr>
      </p:pic>
      <p:sp>
        <p:nvSpPr>
          <p:cNvPr id="17" name="TextBox 16">
            <a:extLst>
              <a:ext uri="{FF2B5EF4-FFF2-40B4-BE49-F238E27FC236}">
                <a16:creationId xmlns:a16="http://schemas.microsoft.com/office/drawing/2014/main" id="{C3D5CA8D-8291-A57D-B78E-56BF4EC95152}"/>
              </a:ext>
            </a:extLst>
          </p:cNvPr>
          <p:cNvSpPr txBox="1"/>
          <p:nvPr/>
        </p:nvSpPr>
        <p:spPr>
          <a:xfrm>
            <a:off x="432535" y="1381553"/>
            <a:ext cx="3356895" cy="646331"/>
          </a:xfrm>
          <a:prstGeom prst="rect">
            <a:avLst/>
          </a:prstGeom>
          <a:noFill/>
        </p:spPr>
        <p:txBody>
          <a:bodyPr wrap="square">
            <a:spAutoFit/>
          </a:bodyPr>
          <a:lstStyle/>
          <a:p>
            <a:r>
              <a:rPr lang="en-US" sz="1200"/>
              <a:t>S is penalized if the group configuration of the pixels in the predicted mask is unrealistic, i.e. masks that look like salt-and-pepper noise.</a:t>
            </a:r>
          </a:p>
        </p:txBody>
      </p:sp>
      <p:pic>
        <p:nvPicPr>
          <p:cNvPr id="12" name="Picture 11">
            <a:extLst>
              <a:ext uri="{FF2B5EF4-FFF2-40B4-BE49-F238E27FC236}">
                <a16:creationId xmlns:a16="http://schemas.microsoft.com/office/drawing/2014/main" id="{19469E78-6448-9E6E-D633-C79FF8CED5EA}"/>
              </a:ext>
            </a:extLst>
          </p:cNvPr>
          <p:cNvPicPr>
            <a:picLocks noChangeAspect="1"/>
          </p:cNvPicPr>
          <p:nvPr/>
        </p:nvPicPr>
        <p:blipFill>
          <a:blip r:embed="rId4"/>
          <a:stretch>
            <a:fillRect/>
          </a:stretch>
        </p:blipFill>
        <p:spPr>
          <a:xfrm>
            <a:off x="520560" y="3532855"/>
            <a:ext cx="3429176" cy="412771"/>
          </a:xfrm>
          <a:prstGeom prst="rect">
            <a:avLst/>
          </a:prstGeom>
        </p:spPr>
      </p:pic>
      <p:pic>
        <p:nvPicPr>
          <p:cNvPr id="14" name="Picture 13">
            <a:extLst>
              <a:ext uri="{FF2B5EF4-FFF2-40B4-BE49-F238E27FC236}">
                <a16:creationId xmlns:a16="http://schemas.microsoft.com/office/drawing/2014/main" id="{CA149A0F-2FB6-9A84-9ECA-595F167D7CFE}"/>
              </a:ext>
            </a:extLst>
          </p:cNvPr>
          <p:cNvPicPr>
            <a:picLocks noChangeAspect="1"/>
          </p:cNvPicPr>
          <p:nvPr/>
        </p:nvPicPr>
        <p:blipFill>
          <a:blip r:embed="rId5"/>
          <a:stretch>
            <a:fillRect/>
          </a:stretch>
        </p:blipFill>
        <p:spPr>
          <a:xfrm>
            <a:off x="5016364" y="2760523"/>
            <a:ext cx="3904480" cy="351552"/>
          </a:xfrm>
          <a:prstGeom prst="rect">
            <a:avLst/>
          </a:prstGeom>
        </p:spPr>
      </p:pic>
    </p:spTree>
    <p:extLst>
      <p:ext uri="{BB962C8B-B14F-4D97-AF65-F5344CB8AC3E}">
        <p14:creationId xmlns:p14="http://schemas.microsoft.com/office/powerpoint/2010/main" val="3576995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4FA-E196-9F3C-8BC7-6C4D9823EDCC}"/>
              </a:ext>
            </a:extLst>
          </p:cNvPr>
          <p:cNvSpPr>
            <a:spLocks noGrp="1"/>
          </p:cNvSpPr>
          <p:nvPr>
            <p:ph type="title"/>
          </p:nvPr>
        </p:nvSpPr>
        <p:spPr/>
        <p:txBody>
          <a:bodyPr/>
          <a:lstStyle/>
          <a:p>
            <a:r>
              <a:rPr lang="en-US"/>
              <a:t>Training Details</a:t>
            </a:r>
          </a:p>
        </p:txBody>
      </p:sp>
      <p:sp>
        <p:nvSpPr>
          <p:cNvPr id="3" name="Text Placeholder 2">
            <a:extLst>
              <a:ext uri="{FF2B5EF4-FFF2-40B4-BE49-F238E27FC236}">
                <a16:creationId xmlns:a16="http://schemas.microsoft.com/office/drawing/2014/main" id="{312B7EE2-AEDB-061F-7E16-F78EE131517F}"/>
              </a:ext>
            </a:extLst>
          </p:cNvPr>
          <p:cNvSpPr>
            <a:spLocks noGrp="1"/>
          </p:cNvSpPr>
          <p:nvPr>
            <p:ph type="body" idx="1"/>
          </p:nvPr>
        </p:nvSpPr>
        <p:spPr>
          <a:xfrm>
            <a:off x="720000" y="1203200"/>
            <a:ext cx="4154080" cy="3400500"/>
          </a:xfrm>
        </p:spPr>
        <p:txBody>
          <a:bodyPr/>
          <a:lstStyle/>
          <a:p>
            <a:pPr>
              <a:spcAft>
                <a:spcPts val="600"/>
              </a:spcAft>
            </a:pPr>
            <a:r>
              <a:rPr lang="en-US"/>
              <a:t>Pytorch 4.0</a:t>
            </a:r>
          </a:p>
          <a:p>
            <a:pPr>
              <a:spcAft>
                <a:spcPts val="600"/>
              </a:spcAft>
            </a:pPr>
            <a:r>
              <a:rPr lang="en-US"/>
              <a:t>Random jitter (resize image to 286 x 286 </a:t>
            </a:r>
            <a:r>
              <a:rPr lang="en-US">
                <a:sym typeface="Wingdings" panose="05000000000000000000" pitchFamily="2" charset="2"/>
              </a:rPr>
              <a:t> crop back to 256 x 256</a:t>
            </a:r>
            <a:r>
              <a:rPr lang="en-US"/>
              <a:t>)</a:t>
            </a:r>
          </a:p>
          <a:p>
            <a:pPr>
              <a:spcAft>
                <a:spcPts val="600"/>
              </a:spcAft>
            </a:pPr>
            <a:r>
              <a:rPr lang="en-US"/>
              <a:t>Optimizer: Adam optimizer</a:t>
            </a:r>
          </a:p>
          <a:p>
            <a:pPr>
              <a:spcAft>
                <a:spcPts val="600"/>
              </a:spcAft>
            </a:pPr>
            <a:r>
              <a:rPr lang="en-US"/>
              <a:t>Number of epoch: 400</a:t>
            </a:r>
          </a:p>
          <a:p>
            <a:pPr>
              <a:spcAft>
                <a:spcPts val="600"/>
              </a:spcAft>
            </a:pPr>
            <a:r>
              <a:rPr lang="en-US"/>
              <a:t>Normalization: spectral normalization</a:t>
            </a:r>
          </a:p>
          <a:p>
            <a:pPr>
              <a:spcAft>
                <a:spcPts val="600"/>
              </a:spcAft>
            </a:pPr>
            <a:r>
              <a:rPr lang="en-US"/>
              <a:t>Learning rate: 0.0002 (for first 200 epochs) </a:t>
            </a:r>
            <a:r>
              <a:rPr lang="en-US">
                <a:sym typeface="Wingdings" panose="05000000000000000000" pitchFamily="2" charset="2"/>
              </a:rPr>
              <a:t> linearly decayed to 0 (for remaining epochs)</a:t>
            </a:r>
          </a:p>
          <a:p>
            <a:pPr>
              <a:spcAft>
                <a:spcPts val="600"/>
              </a:spcAft>
            </a:pPr>
            <a:r>
              <a:rPr lang="en-US">
                <a:sym typeface="Wingdings" panose="05000000000000000000" pitchFamily="2" charset="2"/>
              </a:rPr>
              <a:t>Weight initialized from a Gaussian distribution with a mean 0 and standard deviation 0.02</a:t>
            </a:r>
          </a:p>
          <a:p>
            <a:pPr>
              <a:spcAft>
                <a:spcPts val="600"/>
              </a:spcAft>
            </a:pPr>
            <a:r>
              <a:rPr lang="en-US">
                <a:sym typeface="Wingdings" panose="05000000000000000000" pitchFamily="2" charset="2"/>
              </a:rPr>
              <a:t>Randomly select 64 patch pairs of segmented output and ground truth to be used in the discriminator </a:t>
            </a:r>
            <a:endParaRPr lang="en-US"/>
          </a:p>
        </p:txBody>
      </p:sp>
      <p:sp>
        <p:nvSpPr>
          <p:cNvPr id="6" name="TextBox 5">
            <a:extLst>
              <a:ext uri="{FF2B5EF4-FFF2-40B4-BE49-F238E27FC236}">
                <a16:creationId xmlns:a16="http://schemas.microsoft.com/office/drawing/2014/main" id="{17DCBEA7-98DB-B96A-1406-61BA1A352EAF}"/>
              </a:ext>
            </a:extLst>
          </p:cNvPr>
          <p:cNvSpPr txBox="1"/>
          <p:nvPr/>
        </p:nvSpPr>
        <p:spPr>
          <a:xfrm>
            <a:off x="5791760" y="1203200"/>
            <a:ext cx="2498271" cy="338554"/>
          </a:xfrm>
          <a:prstGeom prst="rect">
            <a:avLst/>
          </a:prstGeom>
          <a:noFill/>
        </p:spPr>
        <p:txBody>
          <a:bodyPr wrap="square" rtlCol="0">
            <a:spAutoFit/>
          </a:bodyPr>
          <a:lstStyle/>
          <a:p>
            <a:pPr algn="ctr"/>
            <a:r>
              <a:rPr lang="en-US" sz="1600" b="1">
                <a:latin typeface="Source Sans Pro" panose="020B0503030403020204" pitchFamily="34" charset="0"/>
                <a:ea typeface="Source Sans Pro" panose="020B0503030403020204" pitchFamily="34" charset="0"/>
              </a:rPr>
              <a:t>Output</a:t>
            </a:r>
          </a:p>
        </p:txBody>
      </p:sp>
      <p:pic>
        <p:nvPicPr>
          <p:cNvPr id="12" name="Picture 11">
            <a:extLst>
              <a:ext uri="{FF2B5EF4-FFF2-40B4-BE49-F238E27FC236}">
                <a16:creationId xmlns:a16="http://schemas.microsoft.com/office/drawing/2014/main" id="{A515F655-2625-594A-6143-312DF4F8DD12}"/>
              </a:ext>
            </a:extLst>
          </p:cNvPr>
          <p:cNvPicPr>
            <a:picLocks noChangeAspect="1"/>
          </p:cNvPicPr>
          <p:nvPr/>
        </p:nvPicPr>
        <p:blipFill>
          <a:blip r:embed="rId2"/>
          <a:stretch>
            <a:fillRect/>
          </a:stretch>
        </p:blipFill>
        <p:spPr>
          <a:xfrm>
            <a:off x="5416566" y="1541754"/>
            <a:ext cx="3237220" cy="3003906"/>
          </a:xfrm>
          <a:prstGeom prst="rect">
            <a:avLst/>
          </a:prstGeom>
        </p:spPr>
      </p:pic>
    </p:spTree>
    <p:extLst>
      <p:ext uri="{BB962C8B-B14F-4D97-AF65-F5344CB8AC3E}">
        <p14:creationId xmlns:p14="http://schemas.microsoft.com/office/powerpoint/2010/main" val="679216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126857-13D7-59AD-B289-EA05335150A7}"/>
              </a:ext>
            </a:extLst>
          </p:cNvPr>
          <p:cNvSpPr>
            <a:spLocks noGrp="1"/>
          </p:cNvSpPr>
          <p:nvPr>
            <p:ph type="title"/>
          </p:nvPr>
        </p:nvSpPr>
        <p:spPr/>
        <p:txBody>
          <a:bodyPr/>
          <a:lstStyle/>
          <a:p>
            <a:r>
              <a:rPr lang="en-US"/>
              <a:t>Results</a:t>
            </a:r>
          </a:p>
        </p:txBody>
      </p:sp>
      <p:pic>
        <p:nvPicPr>
          <p:cNvPr id="5" name="Picture 4">
            <a:extLst>
              <a:ext uri="{FF2B5EF4-FFF2-40B4-BE49-F238E27FC236}">
                <a16:creationId xmlns:a16="http://schemas.microsoft.com/office/drawing/2014/main" id="{082C1BAE-BFDC-DE5B-817F-2EA62A983830}"/>
              </a:ext>
            </a:extLst>
          </p:cNvPr>
          <p:cNvPicPr>
            <a:picLocks noChangeAspect="1"/>
          </p:cNvPicPr>
          <p:nvPr/>
        </p:nvPicPr>
        <p:blipFill>
          <a:blip r:embed="rId2"/>
          <a:stretch>
            <a:fillRect/>
          </a:stretch>
        </p:blipFill>
        <p:spPr>
          <a:xfrm>
            <a:off x="720000" y="1243147"/>
            <a:ext cx="7704000" cy="1679077"/>
          </a:xfrm>
          <a:prstGeom prst="rect">
            <a:avLst/>
          </a:prstGeom>
        </p:spPr>
      </p:pic>
      <p:sp>
        <p:nvSpPr>
          <p:cNvPr id="7" name="TextBox 6">
            <a:extLst>
              <a:ext uri="{FF2B5EF4-FFF2-40B4-BE49-F238E27FC236}">
                <a16:creationId xmlns:a16="http://schemas.microsoft.com/office/drawing/2014/main" id="{7C7E2475-6B02-9B73-03AA-0C4D8EA4B27C}"/>
              </a:ext>
            </a:extLst>
          </p:cNvPr>
          <p:cNvSpPr txBox="1"/>
          <p:nvPr/>
        </p:nvSpPr>
        <p:spPr>
          <a:xfrm>
            <a:off x="720000" y="3060814"/>
            <a:ext cx="7704000" cy="738664"/>
          </a:xfrm>
          <a:prstGeom prst="rect">
            <a:avLst/>
          </a:prstGeom>
          <a:noFill/>
        </p:spPr>
        <p:txBody>
          <a:bodyPr wrap="square">
            <a:spAutoFit/>
          </a:bodyPr>
          <a:lstStyle/>
          <a:p>
            <a:r>
              <a:rPr lang="en-US"/>
              <a:t>The segmentation networks demonstrates a 29.19% improvement in AJI as compared to DIST and 42.98% as compared to CNN-3C. In terms of standard architectures there is a 44.27% improvement over standard Mask R-CNN and 73.19% over a U-Net.</a:t>
            </a:r>
          </a:p>
        </p:txBody>
      </p:sp>
    </p:spTree>
    <p:extLst>
      <p:ext uri="{BB962C8B-B14F-4D97-AF65-F5344CB8AC3E}">
        <p14:creationId xmlns:p14="http://schemas.microsoft.com/office/powerpoint/2010/main" val="2165275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647" name="Google Shape;647;p44"/>
          <p:cNvSpPr txBox="1">
            <a:spLocks noGrp="1"/>
          </p:cNvSpPr>
          <p:nvPr>
            <p:ph type="body" idx="1"/>
          </p:nvPr>
        </p:nvSpPr>
        <p:spPr>
          <a:xfrm>
            <a:off x="720000" y="1106125"/>
            <a:ext cx="7704000" cy="877796"/>
          </a:xfrm>
          <a:prstGeom prst="rect">
            <a:avLst/>
          </a:prstGeom>
        </p:spPr>
        <p:txBody>
          <a:bodyPr spcFirstLastPara="1" wrap="square" lIns="91425" tIns="91425" rIns="91425" bIns="91425" anchor="t" anchorCtr="0">
            <a:noAutofit/>
          </a:bodyPr>
          <a:lstStyle/>
          <a:p>
            <a:pPr lvl="0" indent="-457200" algn="l" rtl="0">
              <a:spcBef>
                <a:spcPts val="1200"/>
              </a:spcBef>
              <a:spcAft>
                <a:spcPts val="1200"/>
              </a:spcAft>
              <a:buNone/>
            </a:pPr>
            <a:r>
              <a:rPr lang="en-US"/>
              <a:t>Mahmood, Faisal dkk. (2018). </a:t>
            </a:r>
            <a:r>
              <a:rPr lang="en-US" i="1"/>
              <a:t>Deep Adversarial Training for Multi-Organ Nuclei Segmentation in Histopathology Images</a:t>
            </a:r>
            <a:r>
              <a:rPr lang="en-US"/>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4" name="Google Shape;594;p42"/>
          <p:cNvSpPr txBox="1">
            <a:spLocks noGrp="1"/>
          </p:cNvSpPr>
          <p:nvPr>
            <p:ph type="ctrTitle"/>
          </p:nvPr>
        </p:nvSpPr>
        <p:spPr>
          <a:xfrm>
            <a:off x="1485825" y="2016150"/>
            <a:ext cx="4892400" cy="111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 You</a:t>
            </a:r>
            <a:endParaRPr/>
          </a:p>
        </p:txBody>
      </p:sp>
      <p:sp>
        <p:nvSpPr>
          <p:cNvPr id="611" name="Google Shape;611;p42"/>
          <p:cNvSpPr/>
          <p:nvPr/>
        </p:nvSpPr>
        <p:spPr>
          <a:xfrm rot="5400000">
            <a:off x="237376" y="3697576"/>
            <a:ext cx="242700" cy="242700"/>
          </a:xfrm>
          <a:prstGeom prst="star7">
            <a:avLst>
              <a:gd name="adj" fmla="val 19980"/>
              <a:gd name="hf" fmla="val 102572"/>
              <a:gd name="vf" fmla="val 10521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2"/>
          <p:cNvSpPr/>
          <p:nvPr/>
        </p:nvSpPr>
        <p:spPr>
          <a:xfrm rot="5400000">
            <a:off x="237376" y="4031726"/>
            <a:ext cx="242700" cy="242700"/>
          </a:xfrm>
          <a:prstGeom prst="star7">
            <a:avLst>
              <a:gd name="adj" fmla="val 19980"/>
              <a:gd name="hf" fmla="val 102572"/>
              <a:gd name="vf" fmla="val 10521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2"/>
          <p:cNvSpPr/>
          <p:nvPr/>
        </p:nvSpPr>
        <p:spPr>
          <a:xfrm rot="5400000">
            <a:off x="237376" y="4365876"/>
            <a:ext cx="242700" cy="242700"/>
          </a:xfrm>
          <a:prstGeom prst="star7">
            <a:avLst>
              <a:gd name="adj" fmla="val 19980"/>
              <a:gd name="hf" fmla="val 102572"/>
              <a:gd name="vf" fmla="val 10521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6"/>
          <p:cNvSpPr txBox="1">
            <a:spLocks noGrp="1"/>
          </p:cNvSpPr>
          <p:nvPr>
            <p:ph type="title"/>
          </p:nvPr>
        </p:nvSpPr>
        <p:spPr>
          <a:xfrm>
            <a:off x="720000" y="445025"/>
            <a:ext cx="268450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a:t>
            </a:r>
            <a:endParaRPr/>
          </a:p>
        </p:txBody>
      </p:sp>
      <p:sp>
        <p:nvSpPr>
          <p:cNvPr id="132" name="Google Shape;132;p26"/>
          <p:cNvSpPr txBox="1"/>
          <p:nvPr/>
        </p:nvSpPr>
        <p:spPr>
          <a:xfrm>
            <a:off x="720001" y="1219275"/>
            <a:ext cx="3636883" cy="1654554"/>
          </a:xfrm>
          <a:prstGeom prst="rect">
            <a:avLst/>
          </a:prstGeom>
          <a:noFill/>
          <a:ln>
            <a:noFill/>
          </a:ln>
        </p:spPr>
        <p:txBody>
          <a:bodyPr spcFirstLastPara="1" wrap="square" lIns="91425" tIns="91425" rIns="0" bIns="91425" anchor="t" anchorCtr="0">
            <a:noAutofit/>
          </a:bodyPr>
          <a:lstStyle/>
          <a:p>
            <a:pPr marL="342900" lvl="0" indent="-342900" algn="l" rtl="0">
              <a:spcBef>
                <a:spcPts val="0"/>
              </a:spcBef>
              <a:spcAft>
                <a:spcPts val="0"/>
              </a:spcAft>
              <a:buFont typeface="+mj-lt"/>
              <a:buAutoNum type="arabicPeriod"/>
            </a:pPr>
            <a:r>
              <a:rPr lang="en-US" sz="1800" b="1">
                <a:solidFill>
                  <a:schemeClr val="dk1"/>
                </a:solidFill>
                <a:latin typeface="Source Sans Pro"/>
                <a:ea typeface="Source Sans Pro"/>
                <a:cs typeface="Source Sans Pro"/>
                <a:sym typeface="Source Sans Pro"/>
              </a:rPr>
              <a:t>Generate synthetic H&amp;E images </a:t>
            </a:r>
            <a:r>
              <a:rPr lang="en-US" sz="1800">
                <a:solidFill>
                  <a:schemeClr val="dk1"/>
                </a:solidFill>
                <a:latin typeface="Source Sans Pro"/>
                <a:ea typeface="Source Sans Pro"/>
                <a:cs typeface="Source Sans Pro"/>
                <a:sym typeface="Source Sans Pro"/>
              </a:rPr>
              <a:t>that model the distribution of cellular and extracellular spatial featuresrepresented in multiple organs.</a:t>
            </a:r>
          </a:p>
          <a:p>
            <a:pPr marL="342900" lvl="0" indent="-342900" algn="l" rtl="0">
              <a:spcBef>
                <a:spcPts val="0"/>
              </a:spcBef>
              <a:spcAft>
                <a:spcPts val="0"/>
              </a:spcAft>
              <a:buFont typeface="+mj-lt"/>
              <a:buAutoNum type="arabicPeriod"/>
            </a:pPr>
            <a:endParaRPr lang="en-US" sz="1800">
              <a:solidFill>
                <a:schemeClr val="dk1"/>
              </a:solidFill>
              <a:latin typeface="Source Sans Pro"/>
              <a:ea typeface="Source Sans Pro"/>
              <a:cs typeface="Source Sans Pro"/>
              <a:sym typeface="Source Sans Pro"/>
            </a:endParaRPr>
          </a:p>
          <a:p>
            <a:pPr marL="342900" lvl="0" indent="-342900" algn="l" rtl="0">
              <a:spcBef>
                <a:spcPts val="0"/>
              </a:spcBef>
              <a:spcAft>
                <a:spcPts val="0"/>
              </a:spcAft>
              <a:buFont typeface="+mj-lt"/>
              <a:buAutoNum type="arabicPeriod"/>
            </a:pPr>
            <a:r>
              <a:rPr lang="en-US" sz="1800">
                <a:solidFill>
                  <a:schemeClr val="dk1"/>
                </a:solidFill>
                <a:latin typeface="Source Sans Pro"/>
                <a:ea typeface="Source Sans Pro"/>
                <a:cs typeface="Source Sans Pro"/>
                <a:sym typeface="Source Sans Pro"/>
              </a:rPr>
              <a:t>Use both the synthetic and real histopathology data for training a context-aware CNN that can accurately </a:t>
            </a:r>
            <a:r>
              <a:rPr lang="en-US" sz="1800" b="1">
                <a:solidFill>
                  <a:schemeClr val="dk1"/>
                </a:solidFill>
                <a:latin typeface="Source Sans Pro"/>
                <a:ea typeface="Source Sans Pro"/>
                <a:cs typeface="Source Sans Pro"/>
                <a:sym typeface="Source Sans Pro"/>
              </a:rPr>
              <a:t>segment nuclei</a:t>
            </a:r>
            <a:r>
              <a:rPr lang="en-US" sz="1800">
                <a:solidFill>
                  <a:schemeClr val="dk1"/>
                </a:solidFill>
                <a:latin typeface="Source Sans Pro"/>
                <a:ea typeface="Source Sans Pro"/>
                <a:cs typeface="Source Sans Pro"/>
                <a:sym typeface="Source Sans Pro"/>
              </a:rPr>
              <a:t>.</a:t>
            </a:r>
          </a:p>
          <a:p>
            <a:pPr marL="0" lvl="0" indent="0" algn="l" rtl="0">
              <a:spcBef>
                <a:spcPts val="0"/>
              </a:spcBef>
              <a:spcAft>
                <a:spcPts val="0"/>
              </a:spcAft>
              <a:buNone/>
            </a:pPr>
            <a:endParaRPr sz="1800" b="1">
              <a:solidFill>
                <a:schemeClr val="dk1"/>
              </a:solidFill>
              <a:latin typeface="Source Sans Pro"/>
              <a:ea typeface="Source Sans Pro"/>
              <a:cs typeface="Source Sans Pro"/>
              <a:sym typeface="Source Sans Pro"/>
            </a:endParaRPr>
          </a:p>
        </p:txBody>
      </p:sp>
      <p:sp>
        <p:nvSpPr>
          <p:cNvPr id="135" name="Google Shape;135;p26"/>
          <p:cNvSpPr/>
          <p:nvPr/>
        </p:nvSpPr>
        <p:spPr>
          <a:xfrm rot="5400000">
            <a:off x="8720251" y="3698501"/>
            <a:ext cx="242700" cy="242700"/>
          </a:xfrm>
          <a:prstGeom prst="star7">
            <a:avLst>
              <a:gd name="adj" fmla="val 19980"/>
              <a:gd name="hf" fmla="val 102572"/>
              <a:gd name="vf" fmla="val 10521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Arrow: Right 1">
            <a:extLst>
              <a:ext uri="{FF2B5EF4-FFF2-40B4-BE49-F238E27FC236}">
                <a16:creationId xmlns:a16="http://schemas.microsoft.com/office/drawing/2014/main" id="{2D34C929-9ACF-FFA3-2DEE-E2C3D73FC109}"/>
              </a:ext>
            </a:extLst>
          </p:cNvPr>
          <p:cNvSpPr/>
          <p:nvPr/>
        </p:nvSpPr>
        <p:spPr>
          <a:xfrm>
            <a:off x="4588330" y="1600200"/>
            <a:ext cx="538843" cy="572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2113A47D-998E-2BCD-CB1F-F159424A8523}"/>
              </a:ext>
            </a:extLst>
          </p:cNvPr>
          <p:cNvSpPr/>
          <p:nvPr/>
        </p:nvSpPr>
        <p:spPr>
          <a:xfrm>
            <a:off x="4588329" y="3247151"/>
            <a:ext cx="538843" cy="572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86D6707-F336-EB67-2F46-92BDE3CFD79E}"/>
                  </a:ext>
                </a:extLst>
              </p:cNvPr>
              <p:cNvSpPr txBox="1"/>
              <p:nvPr/>
            </p:nvSpPr>
            <p:spPr>
              <a:xfrm>
                <a:off x="5358620" y="2940072"/>
                <a:ext cx="3501042" cy="1569660"/>
              </a:xfrm>
              <a:prstGeom prst="rect">
                <a:avLst/>
              </a:prstGeom>
              <a:noFill/>
            </p:spPr>
            <p:txBody>
              <a:bodyPr wrap="square">
                <a:spAutoFit/>
              </a:bodyPr>
              <a:lstStyle/>
              <a:p>
                <a:endParaRPr lang="en-US" sz="1600">
                  <a:latin typeface="Source Sans Pro" panose="020B0503030403020204" pitchFamily="34" charset="0"/>
                  <a:ea typeface="Source Sans Pro" panose="020B0503030403020204" pitchFamily="34" charset="0"/>
                </a:endParaRPr>
              </a:p>
              <a:p>
                <a14:m>
                  <m:oMath xmlns:m="http://schemas.openxmlformats.org/officeDocument/2006/math">
                    <m:r>
                      <a:rPr lang="en-US" sz="1600" i="1" smtClean="0">
                        <a:latin typeface="Cambria Math" panose="02040503050406030204" pitchFamily="18" charset="0"/>
                        <a:ea typeface="Source Sans Pro" panose="020B0503030403020204" pitchFamily="34" charset="0"/>
                      </a:rPr>
                      <m:t>𝑆</m:t>
                    </m:r>
                    <m:r>
                      <a:rPr lang="en-US" sz="1600" i="1" smtClean="0">
                        <a:latin typeface="Cambria Math" panose="02040503050406030204" pitchFamily="18" charset="0"/>
                        <a:ea typeface="Source Sans Pro" panose="020B0503030403020204" pitchFamily="34" charset="0"/>
                      </a:rPr>
                      <m:t> : </m:t>
                    </m:r>
                    <m:r>
                      <a:rPr lang="en-US" sz="1600" i="1" smtClean="0">
                        <a:latin typeface="Cambria Math" panose="02040503050406030204" pitchFamily="18" charset="0"/>
                        <a:ea typeface="Source Sans Pro" panose="020B0503030403020204" pitchFamily="34" charset="0"/>
                      </a:rPr>
                      <m:t>𝑁</m:t>
                    </m:r>
                    <m:r>
                      <a:rPr lang="en-US" sz="1600" i="1" smtClean="0">
                        <a:latin typeface="Cambria Math" panose="02040503050406030204" pitchFamily="18" charset="0"/>
                        <a:ea typeface="Source Sans Pro" panose="020B0503030403020204" pitchFamily="34" charset="0"/>
                      </a:rPr>
                      <m:t> → </m:t>
                    </m:r>
                    <m:r>
                      <a:rPr lang="en-US" sz="1600" i="1" smtClean="0">
                        <a:latin typeface="Cambria Math" panose="02040503050406030204" pitchFamily="18" charset="0"/>
                        <a:ea typeface="Source Sans Pro" panose="020B0503030403020204" pitchFamily="34" charset="0"/>
                      </a:rPr>
                      <m:t>𝑀</m:t>
                    </m:r>
                  </m:oMath>
                </a14:m>
                <a:r>
                  <a:rPr lang="en-US" sz="1600">
                    <a:highlight>
                      <a:srgbClr val="FFFF00"/>
                    </a:highlight>
                    <a:latin typeface="Source Sans Pro" panose="020B0503030403020204" pitchFamily="34" charset="0"/>
                    <a:ea typeface="Source Sans Pro" panose="020B0503030403020204" pitchFamily="34" charset="0"/>
                  </a:rPr>
                  <a:t> </a:t>
                </a:r>
              </a:p>
              <a:p>
                <a:r>
                  <a:rPr lang="en-US" sz="1600">
                    <a:highlight>
                      <a:srgbClr val="FFFF00"/>
                    </a:highlight>
                    <a:latin typeface="Source Sans Pro" panose="020B0503030403020204" pitchFamily="34" charset="0"/>
                    <a:ea typeface="Source Sans Pro" panose="020B0503030403020204" pitchFamily="34" charset="0"/>
                  </a:rPr>
                  <a:t>(for nuclei segmentation)</a:t>
                </a:r>
              </a:p>
              <a:p>
                <a:endParaRPr lang="en-US" sz="1600">
                  <a:latin typeface="Source Sans Pro" panose="020B0503030403020204" pitchFamily="34" charset="0"/>
                  <a:ea typeface="Source Sans Pro" panose="020B0503030403020204" pitchFamily="34" charset="0"/>
                </a:endParaRPr>
              </a:p>
              <a:p>
                <a:r>
                  <a:rPr lang="en-US" sz="1600">
                    <a:latin typeface="Source Sans Pro" panose="020B0503030403020204" pitchFamily="34" charset="0"/>
                    <a:ea typeface="Source Sans Pro" panose="020B0503030403020204" pitchFamily="34" charset="0"/>
                  </a:rPr>
                  <a:t>We denote </a:t>
                </a:r>
                <a14:m>
                  <m:oMath xmlns:m="http://schemas.openxmlformats.org/officeDocument/2006/math">
                    <m:r>
                      <a:rPr lang="en-US" sz="1600" i="1" smtClean="0">
                        <a:latin typeface="Cambria Math" panose="02040503050406030204" pitchFamily="18" charset="0"/>
                        <a:ea typeface="Source Sans Pro" panose="020B0503030403020204" pitchFamily="34" charset="0"/>
                      </a:rPr>
                      <m:t>𝑚</m:t>
                    </m:r>
                  </m:oMath>
                </a14:m>
                <a:r>
                  <a:rPr lang="en-US" sz="1600">
                    <a:latin typeface="Source Sans Pro" panose="020B0503030403020204" pitchFamily="34" charset="0"/>
                    <a:ea typeface="Source Sans Pro" panose="020B0503030403020204" pitchFamily="34" charset="0"/>
                  </a:rPr>
                  <a:t> and </a:t>
                </a:r>
                <a14:m>
                  <m:oMath xmlns:m="http://schemas.openxmlformats.org/officeDocument/2006/math">
                    <m:r>
                      <a:rPr lang="en-US" sz="1600" i="1" smtClean="0">
                        <a:latin typeface="Cambria Math" panose="02040503050406030204" pitchFamily="18" charset="0"/>
                        <a:ea typeface="Source Sans Pro" panose="020B0503030403020204" pitchFamily="34" charset="0"/>
                      </a:rPr>
                      <m:t>𝑛</m:t>
                    </m:r>
                  </m:oMath>
                </a14:m>
                <a:r>
                  <a:rPr lang="en-US" sz="1600">
                    <a:latin typeface="Source Sans Pro" panose="020B0503030403020204" pitchFamily="34" charset="0"/>
                    <a:ea typeface="Source Sans Pro" panose="020B0503030403020204" pitchFamily="34" charset="0"/>
                  </a:rPr>
                  <a:t> as training examples where </a:t>
                </a:r>
                <a14:m>
                  <m:oMath xmlns:m="http://schemas.openxmlformats.org/officeDocument/2006/math">
                    <m:r>
                      <a:rPr lang="en-US" sz="1600" i="1" smtClean="0">
                        <a:latin typeface="Cambria Math" panose="02040503050406030204" pitchFamily="18" charset="0"/>
                        <a:ea typeface="Source Sans Pro" panose="020B0503030403020204" pitchFamily="34" charset="0"/>
                      </a:rPr>
                      <m:t>𝑚</m:t>
                    </m:r>
                    <m:r>
                      <a:rPr lang="en-US" sz="1600" i="1" smtClean="0">
                        <a:latin typeface="Cambria Math" panose="02040503050406030204" pitchFamily="18" charset="0"/>
                        <a:ea typeface="Source Sans Pro" panose="020B0503030403020204" pitchFamily="34" charset="0"/>
                      </a:rPr>
                      <m:t> ∈ </m:t>
                    </m:r>
                    <m:r>
                      <a:rPr lang="en-US" sz="1600" i="1" smtClean="0">
                        <a:latin typeface="Cambria Math" panose="02040503050406030204" pitchFamily="18" charset="0"/>
                        <a:ea typeface="Source Sans Pro" panose="020B0503030403020204" pitchFamily="34" charset="0"/>
                      </a:rPr>
                      <m:t>𝑀</m:t>
                    </m:r>
                  </m:oMath>
                </a14:m>
                <a:r>
                  <a:rPr lang="en-US" sz="1600">
                    <a:latin typeface="Source Sans Pro" panose="020B0503030403020204" pitchFamily="34" charset="0"/>
                    <a:ea typeface="Source Sans Pro" panose="020B0503030403020204" pitchFamily="34" charset="0"/>
                  </a:rPr>
                  <a:t> and </a:t>
                </a:r>
                <a14:m>
                  <m:oMath xmlns:m="http://schemas.openxmlformats.org/officeDocument/2006/math">
                    <m:r>
                      <a:rPr lang="en-US" sz="1600" i="1" smtClean="0">
                        <a:latin typeface="Cambria Math" panose="02040503050406030204" pitchFamily="18" charset="0"/>
                        <a:ea typeface="Source Sans Pro" panose="020B0503030403020204" pitchFamily="34" charset="0"/>
                      </a:rPr>
                      <m:t>𝑛</m:t>
                    </m:r>
                    <m:r>
                      <a:rPr lang="en-US" sz="1600" i="1" smtClean="0">
                        <a:latin typeface="Cambria Math" panose="02040503050406030204" pitchFamily="18" charset="0"/>
                        <a:ea typeface="Source Sans Pro" panose="020B0503030403020204" pitchFamily="34" charset="0"/>
                      </a:rPr>
                      <m:t> ∈ </m:t>
                    </m:r>
                    <m:r>
                      <a:rPr lang="en-US" sz="1600" i="1" smtClean="0">
                        <a:latin typeface="Cambria Math" panose="02040503050406030204" pitchFamily="18" charset="0"/>
                        <a:ea typeface="Source Sans Pro" panose="020B0503030403020204" pitchFamily="34" charset="0"/>
                      </a:rPr>
                      <m:t>𝑁</m:t>
                    </m:r>
                  </m:oMath>
                </a14:m>
                <a:r>
                  <a:rPr lang="en-US" sz="1600">
                    <a:latin typeface="Source Sans Pro" panose="020B0503030403020204" pitchFamily="34" charset="0"/>
                    <a:ea typeface="Source Sans Pro" panose="020B0503030403020204" pitchFamily="34" charset="0"/>
                  </a:rPr>
                  <a:t>.</a:t>
                </a:r>
              </a:p>
            </p:txBody>
          </p:sp>
        </mc:Choice>
        <mc:Fallback>
          <p:sp>
            <p:nvSpPr>
              <p:cNvPr id="11" name="TextBox 10">
                <a:extLst>
                  <a:ext uri="{FF2B5EF4-FFF2-40B4-BE49-F238E27FC236}">
                    <a16:creationId xmlns:a16="http://schemas.microsoft.com/office/drawing/2014/main" id="{286D6707-F336-EB67-2F46-92BDE3CFD79E}"/>
                  </a:ext>
                </a:extLst>
              </p:cNvPr>
              <p:cNvSpPr txBox="1">
                <a:spLocks noRot="1" noChangeAspect="1" noMove="1" noResize="1" noEditPoints="1" noAdjustHandles="1" noChangeArrowheads="1" noChangeShapeType="1" noTextEdit="1"/>
              </p:cNvSpPr>
              <p:nvPr/>
            </p:nvSpPr>
            <p:spPr>
              <a:xfrm>
                <a:off x="5358620" y="2940072"/>
                <a:ext cx="3501042" cy="1569660"/>
              </a:xfrm>
              <a:prstGeom prst="rect">
                <a:avLst/>
              </a:prstGeom>
              <a:blipFill>
                <a:blip r:embed="rId3"/>
                <a:stretch>
                  <a:fillRect l="-871" b="-38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2C3E22B-539B-9371-E44C-714808946EAE}"/>
                  </a:ext>
                </a:extLst>
              </p:cNvPr>
              <p:cNvSpPr txBox="1"/>
              <p:nvPr/>
            </p:nvSpPr>
            <p:spPr>
              <a:xfrm>
                <a:off x="5358620" y="542996"/>
                <a:ext cx="3442480" cy="830997"/>
              </a:xfrm>
              <a:prstGeom prst="rect">
                <a:avLst/>
              </a:prstGeom>
              <a:noFill/>
            </p:spPr>
            <p:txBody>
              <a:bodyPr wrap="square">
                <a:spAutoFit/>
              </a:bodyPr>
              <a:lstStyle/>
              <a:p>
                <a:r>
                  <a:rPr lang="en-US" sz="1600">
                    <a:latin typeface="Source Sans Pro" panose="020B0503030403020204" pitchFamily="34" charset="0"/>
                    <a:ea typeface="Source Sans Pro" panose="020B0503030403020204" pitchFamily="34" charset="0"/>
                  </a:rPr>
                  <a:t>Find learning mapping functions </a:t>
                </a:r>
              </a:p>
              <a:p>
                <a:r>
                  <a:rPr lang="en-US" sz="1600">
                    <a:latin typeface="Source Sans Pro" panose="020B0503030403020204" pitchFamily="34" charset="0"/>
                    <a:ea typeface="Source Sans Pro" panose="020B0503030403020204" pitchFamily="34" charset="0"/>
                  </a:rPr>
                  <a:t>G and S between two domains: </a:t>
                </a:r>
              </a:p>
              <a:p>
                <a14:m>
                  <m:oMath xmlns:m="http://schemas.openxmlformats.org/officeDocument/2006/math">
                    <m:r>
                      <a:rPr lang="en-US" sz="1600" b="1" i="1" smtClean="0">
                        <a:latin typeface="Cambria Math" panose="02040503050406030204" pitchFamily="18" charset="0"/>
                        <a:ea typeface="Source Sans Pro" panose="020B0503030403020204" pitchFamily="34" charset="0"/>
                      </a:rPr>
                      <m:t>𝑴</m:t>
                    </m:r>
                  </m:oMath>
                </a14:m>
                <a:r>
                  <a:rPr lang="en-US" sz="1600" b="1">
                    <a:latin typeface="Source Sans Pro" panose="020B0503030403020204" pitchFamily="34" charset="0"/>
                    <a:ea typeface="Source Sans Pro" panose="020B0503030403020204" pitchFamily="34" charset="0"/>
                  </a:rPr>
                  <a:t> (nuclei mask) </a:t>
                </a:r>
                <a:r>
                  <a:rPr lang="en-US" sz="1600">
                    <a:latin typeface="Source Sans Pro" panose="020B0503030403020204" pitchFamily="34" charset="0"/>
                    <a:ea typeface="Source Sans Pro" panose="020B0503030403020204" pitchFamily="34" charset="0"/>
                  </a:rPr>
                  <a:t>and </a:t>
                </a:r>
                <a14:m>
                  <m:oMath xmlns:m="http://schemas.openxmlformats.org/officeDocument/2006/math">
                    <m:r>
                      <a:rPr lang="en-US" sz="1600" b="1" i="1" smtClean="0">
                        <a:latin typeface="Cambria Math" panose="02040503050406030204" pitchFamily="18" charset="0"/>
                        <a:ea typeface="Source Sans Pro" panose="020B0503030403020204" pitchFamily="34" charset="0"/>
                      </a:rPr>
                      <m:t>𝑵</m:t>
                    </m:r>
                  </m:oMath>
                </a14:m>
                <a:r>
                  <a:rPr lang="en-US" sz="1600" b="1">
                    <a:latin typeface="Source Sans Pro" panose="020B0503030403020204" pitchFamily="34" charset="0"/>
                    <a:ea typeface="Source Sans Pro" panose="020B0503030403020204" pitchFamily="34" charset="0"/>
                  </a:rPr>
                  <a:t> (H&amp;E images) </a:t>
                </a:r>
              </a:p>
            </p:txBody>
          </p:sp>
        </mc:Choice>
        <mc:Fallback>
          <p:sp>
            <p:nvSpPr>
              <p:cNvPr id="13" name="TextBox 12">
                <a:extLst>
                  <a:ext uri="{FF2B5EF4-FFF2-40B4-BE49-F238E27FC236}">
                    <a16:creationId xmlns:a16="http://schemas.microsoft.com/office/drawing/2014/main" id="{92C3E22B-539B-9371-E44C-714808946EAE}"/>
                  </a:ext>
                </a:extLst>
              </p:cNvPr>
              <p:cNvSpPr txBox="1">
                <a:spLocks noRot="1" noChangeAspect="1" noMove="1" noResize="1" noEditPoints="1" noAdjustHandles="1" noChangeArrowheads="1" noChangeShapeType="1" noTextEdit="1"/>
              </p:cNvSpPr>
              <p:nvPr/>
            </p:nvSpPr>
            <p:spPr>
              <a:xfrm>
                <a:off x="5358620" y="542996"/>
                <a:ext cx="3442480" cy="830997"/>
              </a:xfrm>
              <a:prstGeom prst="rect">
                <a:avLst/>
              </a:prstGeom>
              <a:blipFill>
                <a:blip r:embed="rId4"/>
                <a:stretch>
                  <a:fillRect l="-885" t="-2206" r="-1593" b="-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8B43A2CD-46D8-28C9-BDCC-6A73074DD30D}"/>
                  </a:ext>
                </a:extLst>
              </p:cNvPr>
              <p:cNvSpPr txBox="1"/>
              <p:nvPr/>
            </p:nvSpPr>
            <p:spPr>
              <a:xfrm>
                <a:off x="5358619" y="1594162"/>
                <a:ext cx="3501042" cy="5847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i="1" smtClean="0">
                          <a:latin typeface="Cambria Math" panose="02040503050406030204" pitchFamily="18" charset="0"/>
                          <a:ea typeface="Source Sans Pro" panose="020B0503030403020204" pitchFamily="34" charset="0"/>
                        </a:rPr>
                        <m:t>𝐺</m:t>
                      </m:r>
                      <m:r>
                        <a:rPr lang="en-US" sz="1600" i="1" smtClean="0">
                          <a:latin typeface="Cambria Math" panose="02040503050406030204" pitchFamily="18" charset="0"/>
                          <a:ea typeface="Source Sans Pro" panose="020B0503030403020204" pitchFamily="34" charset="0"/>
                        </a:rPr>
                        <m:t> : </m:t>
                      </m:r>
                      <m:r>
                        <a:rPr lang="en-US" sz="1600" i="1" smtClean="0">
                          <a:latin typeface="Cambria Math" panose="02040503050406030204" pitchFamily="18" charset="0"/>
                          <a:ea typeface="Source Sans Pro" panose="020B0503030403020204" pitchFamily="34" charset="0"/>
                        </a:rPr>
                        <m:t>𝑀</m:t>
                      </m:r>
                      <m:r>
                        <a:rPr lang="en-US" sz="1600" i="1" smtClean="0">
                          <a:latin typeface="Cambria Math" panose="02040503050406030204" pitchFamily="18" charset="0"/>
                          <a:ea typeface="Source Sans Pro" panose="020B0503030403020204" pitchFamily="34" charset="0"/>
                        </a:rPr>
                        <m:t> → </m:t>
                      </m:r>
                      <m:r>
                        <a:rPr lang="en-US" sz="1600" i="1" smtClean="0">
                          <a:latin typeface="Cambria Math" panose="02040503050406030204" pitchFamily="18" charset="0"/>
                          <a:ea typeface="Source Sans Pro" panose="020B0503030403020204" pitchFamily="34" charset="0"/>
                        </a:rPr>
                        <m:t>𝑁</m:t>
                      </m:r>
                      <m:r>
                        <a:rPr lang="en-US" sz="1600" i="1" smtClean="0">
                          <a:latin typeface="Cambria Math" panose="02040503050406030204" pitchFamily="18" charset="0"/>
                          <a:ea typeface="Source Sans Pro" panose="020B0503030403020204" pitchFamily="34" charset="0"/>
                        </a:rPr>
                        <m:t> </m:t>
                      </m:r>
                    </m:oMath>
                  </m:oMathPara>
                </a14:m>
                <a:endParaRPr lang="en-US" sz="1600">
                  <a:latin typeface="Source Sans Pro" panose="020B0503030403020204" pitchFamily="34" charset="0"/>
                  <a:ea typeface="Source Sans Pro" panose="020B0503030403020204" pitchFamily="34" charset="0"/>
                </a:endParaRPr>
              </a:p>
              <a:p>
                <a:r>
                  <a:rPr lang="en-US" sz="1600">
                    <a:highlight>
                      <a:srgbClr val="FFFF00"/>
                    </a:highlight>
                    <a:latin typeface="Source Sans Pro" panose="020B0503030403020204" pitchFamily="34" charset="0"/>
                    <a:ea typeface="Source Sans Pro" panose="020B0503030403020204" pitchFamily="34" charset="0"/>
                  </a:rPr>
                  <a:t>(for synthetic data generation) </a:t>
                </a:r>
              </a:p>
            </p:txBody>
          </p:sp>
        </mc:Choice>
        <mc:Fallback>
          <p:sp>
            <p:nvSpPr>
              <p:cNvPr id="15" name="TextBox 14">
                <a:extLst>
                  <a:ext uri="{FF2B5EF4-FFF2-40B4-BE49-F238E27FC236}">
                    <a16:creationId xmlns:a16="http://schemas.microsoft.com/office/drawing/2014/main" id="{8B43A2CD-46D8-28C9-BDCC-6A73074DD30D}"/>
                  </a:ext>
                </a:extLst>
              </p:cNvPr>
              <p:cNvSpPr txBox="1">
                <a:spLocks noRot="1" noChangeAspect="1" noMove="1" noResize="1" noEditPoints="1" noAdjustHandles="1" noChangeArrowheads="1" noChangeShapeType="1" noTextEdit="1"/>
              </p:cNvSpPr>
              <p:nvPr/>
            </p:nvSpPr>
            <p:spPr>
              <a:xfrm>
                <a:off x="5358619" y="1594162"/>
                <a:ext cx="3501042" cy="584775"/>
              </a:xfrm>
              <a:prstGeom prst="rect">
                <a:avLst/>
              </a:prstGeom>
              <a:blipFill>
                <a:blip r:embed="rId5"/>
                <a:stretch>
                  <a:fillRect l="-871" b="-13684"/>
                </a:stretch>
              </a:blipFill>
            </p:spPr>
            <p:txBody>
              <a:bodyPr/>
              <a:lstStyle/>
              <a:p>
                <a:r>
                  <a:rPr 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6"/>
          <p:cNvSpPr txBox="1">
            <a:spLocks noGrp="1"/>
          </p:cNvSpPr>
          <p:nvPr>
            <p:ph type="title"/>
          </p:nvPr>
        </p:nvSpPr>
        <p:spPr>
          <a:xfrm>
            <a:off x="720000" y="445025"/>
            <a:ext cx="614616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Datasets</a:t>
            </a:r>
            <a:endParaRPr/>
          </a:p>
        </p:txBody>
      </p:sp>
      <p:sp>
        <p:nvSpPr>
          <p:cNvPr id="132" name="Google Shape;132;p26"/>
          <p:cNvSpPr txBox="1"/>
          <p:nvPr/>
        </p:nvSpPr>
        <p:spPr>
          <a:xfrm>
            <a:off x="720001" y="1137635"/>
            <a:ext cx="8081099" cy="1083054"/>
          </a:xfrm>
          <a:prstGeom prst="rect">
            <a:avLst/>
          </a:prstGeom>
          <a:noFill/>
          <a:ln>
            <a:noFill/>
          </a:ln>
        </p:spPr>
        <p:txBody>
          <a:bodyPr spcFirstLastPara="1" wrap="square" lIns="91425" tIns="91425" rIns="0" bIns="91425" anchor="t" anchorCtr="0">
            <a:noAutofit/>
          </a:bodyPr>
          <a:lstStyle/>
          <a:p>
            <a:pPr lvl="0" algn="l" rtl="0">
              <a:spcBef>
                <a:spcPts val="0"/>
              </a:spcBef>
              <a:spcAft>
                <a:spcPts val="0"/>
              </a:spcAft>
            </a:pPr>
            <a:r>
              <a:rPr lang="en-US" sz="1600">
                <a:solidFill>
                  <a:schemeClr val="dk1"/>
                </a:solidFill>
                <a:latin typeface="Source Sans Pro"/>
                <a:ea typeface="Source Sans Pro"/>
                <a:cs typeface="Source Sans Pro"/>
                <a:sym typeface="Source Sans Pro"/>
              </a:rPr>
              <a:t>Multi organ pathology images (with annotations) of 34 1000 × 1000 pathology images from nine different organs (bladder, colon, stomach, breast, kidney, liver, and prostate, ovary, esophagus)</a:t>
            </a:r>
          </a:p>
        </p:txBody>
      </p:sp>
      <p:sp>
        <p:nvSpPr>
          <p:cNvPr id="2" name="Arrow: Right 1">
            <a:extLst>
              <a:ext uri="{FF2B5EF4-FFF2-40B4-BE49-F238E27FC236}">
                <a16:creationId xmlns:a16="http://schemas.microsoft.com/office/drawing/2014/main" id="{2D34C929-9ACF-FFA3-2DEE-E2C3D73FC109}"/>
              </a:ext>
            </a:extLst>
          </p:cNvPr>
          <p:cNvSpPr/>
          <p:nvPr/>
        </p:nvSpPr>
        <p:spPr>
          <a:xfrm rot="5400000">
            <a:off x="4459987" y="1251491"/>
            <a:ext cx="601124" cy="2245607"/>
          </a:xfrm>
          <a:prstGeom prst="rightArrow">
            <a:avLst>
              <a:gd name="adj1" fmla="val 68179"/>
              <a:gd name="adj2" fmla="val 661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2C3E22B-539B-9371-E44C-714808946EAE}"/>
              </a:ext>
            </a:extLst>
          </p:cNvPr>
          <p:cNvSpPr txBox="1"/>
          <p:nvPr/>
        </p:nvSpPr>
        <p:spPr>
          <a:xfrm>
            <a:off x="719998" y="2907214"/>
            <a:ext cx="7958637" cy="1569660"/>
          </a:xfrm>
          <a:prstGeom prst="rect">
            <a:avLst/>
          </a:prstGeom>
          <a:noFill/>
        </p:spPr>
        <p:txBody>
          <a:bodyPr wrap="square">
            <a:spAutoFit/>
          </a:bodyPr>
          <a:lstStyle/>
          <a:p>
            <a:pPr marL="285750" indent="-285750">
              <a:buFont typeface="Arial" panose="020B0604020202020204" pitchFamily="34" charset="0"/>
              <a:buChar char="•"/>
            </a:pPr>
            <a:r>
              <a:rPr lang="en-US" sz="1600">
                <a:latin typeface="Source Sans Pro" panose="020B0503030403020204" pitchFamily="34" charset="0"/>
                <a:ea typeface="Source Sans Pro" panose="020B0503030403020204" pitchFamily="34" charset="0"/>
              </a:rPr>
              <a:t>Sparse stain normalization</a:t>
            </a:r>
          </a:p>
          <a:p>
            <a:pPr marL="285750" indent="-285750">
              <a:buFont typeface="Arial" panose="020B0604020202020204" pitchFamily="34" charset="0"/>
              <a:buChar char="•"/>
            </a:pPr>
            <a:r>
              <a:rPr lang="en-US" sz="1600">
                <a:latin typeface="Source Sans Pro" panose="020B0503030403020204" pitchFamily="34" charset="0"/>
                <a:ea typeface="Source Sans Pro" panose="020B0503030403020204" pitchFamily="34" charset="0"/>
              </a:rPr>
              <a:t>Decomposition into large patches of 256 x 256</a:t>
            </a:r>
          </a:p>
          <a:p>
            <a:pPr marL="285750" indent="-285750">
              <a:buFont typeface="Arial" panose="020B0604020202020204" pitchFamily="34" charset="0"/>
              <a:buChar char="•"/>
            </a:pPr>
            <a:r>
              <a:rPr lang="en-US" sz="1600">
                <a:latin typeface="Source Sans Pro" panose="020B0503030403020204" pitchFamily="34" charset="0"/>
                <a:ea typeface="Source Sans Pro" panose="020B0503030403020204" pitchFamily="34" charset="0"/>
              </a:rPr>
              <a:t>Training images: four slides from breast, liver, kidney and prostate</a:t>
            </a:r>
          </a:p>
          <a:p>
            <a:pPr marL="285750" indent="-285750">
              <a:buFont typeface="Arial" panose="020B0604020202020204" pitchFamily="34" charset="0"/>
              <a:buChar char="•"/>
            </a:pPr>
            <a:r>
              <a:rPr lang="en-US" sz="1600">
                <a:latin typeface="Source Sans Pro" panose="020B0503030403020204" pitchFamily="34" charset="0"/>
                <a:ea typeface="Source Sans Pro" panose="020B0503030403020204" pitchFamily="34" charset="0"/>
              </a:rPr>
              <a:t>Testing images: two slides from breast, liver, kidney, prostate, bladder, colon and stomach and one slide from esophagus and ovary</a:t>
            </a:r>
          </a:p>
          <a:p>
            <a:pPr marL="285750" indent="-285750">
              <a:buFont typeface="Arial" panose="020B0604020202020204" pitchFamily="34" charset="0"/>
              <a:buChar char="•"/>
            </a:pPr>
            <a:r>
              <a:rPr lang="en-US" sz="1600">
                <a:latin typeface="Source Sans Pro" panose="020B0503030403020204" pitchFamily="34" charset="0"/>
                <a:ea typeface="Source Sans Pro" panose="020B0503030403020204" pitchFamily="34" charset="0"/>
              </a:rPr>
              <a:t>Adding 4.650 synthetically generated images to training images (nuclei segmentation)</a:t>
            </a:r>
          </a:p>
        </p:txBody>
      </p:sp>
      <p:sp>
        <p:nvSpPr>
          <p:cNvPr id="3" name="TextBox 2">
            <a:extLst>
              <a:ext uri="{FF2B5EF4-FFF2-40B4-BE49-F238E27FC236}">
                <a16:creationId xmlns:a16="http://schemas.microsoft.com/office/drawing/2014/main" id="{EDDA82AF-289C-6557-D9D8-580856B0D017}"/>
              </a:ext>
            </a:extLst>
          </p:cNvPr>
          <p:cNvSpPr txBox="1"/>
          <p:nvPr/>
        </p:nvSpPr>
        <p:spPr>
          <a:xfrm>
            <a:off x="4049485" y="2130879"/>
            <a:ext cx="1428750" cy="307777"/>
          </a:xfrm>
          <a:prstGeom prst="rect">
            <a:avLst/>
          </a:prstGeom>
          <a:noFill/>
        </p:spPr>
        <p:txBody>
          <a:bodyPr wrap="square" rtlCol="0">
            <a:spAutoFit/>
          </a:bodyPr>
          <a:lstStyle/>
          <a:p>
            <a:pPr algn="ctr"/>
            <a:r>
              <a:rPr lang="en-US" i="1"/>
              <a:t>preprocessing</a:t>
            </a:r>
          </a:p>
        </p:txBody>
      </p:sp>
    </p:spTree>
    <p:extLst>
      <p:ext uri="{BB962C8B-B14F-4D97-AF65-F5344CB8AC3E}">
        <p14:creationId xmlns:p14="http://schemas.microsoft.com/office/powerpoint/2010/main" val="3666416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7" name="Picture 6">
            <a:extLst>
              <a:ext uri="{FF2B5EF4-FFF2-40B4-BE49-F238E27FC236}">
                <a16:creationId xmlns:a16="http://schemas.microsoft.com/office/drawing/2014/main" id="{6537102D-D829-DFF2-0A4A-8E9025B6EBB4}"/>
              </a:ext>
            </a:extLst>
          </p:cNvPr>
          <p:cNvPicPr>
            <a:picLocks noChangeAspect="1"/>
          </p:cNvPicPr>
          <p:nvPr/>
        </p:nvPicPr>
        <p:blipFill>
          <a:blip r:embed="rId3"/>
          <a:stretch>
            <a:fillRect/>
          </a:stretch>
        </p:blipFill>
        <p:spPr>
          <a:xfrm>
            <a:off x="1189944" y="453698"/>
            <a:ext cx="6764111" cy="2420935"/>
          </a:xfrm>
          <a:prstGeom prst="rect">
            <a:avLst/>
          </a:prstGeom>
        </p:spPr>
      </p:pic>
      <p:pic>
        <p:nvPicPr>
          <p:cNvPr id="9" name="Picture 8">
            <a:extLst>
              <a:ext uri="{FF2B5EF4-FFF2-40B4-BE49-F238E27FC236}">
                <a16:creationId xmlns:a16="http://schemas.microsoft.com/office/drawing/2014/main" id="{43C25C37-6964-40AF-04F1-F5910249861C}"/>
              </a:ext>
            </a:extLst>
          </p:cNvPr>
          <p:cNvPicPr>
            <a:picLocks noChangeAspect="1"/>
          </p:cNvPicPr>
          <p:nvPr/>
        </p:nvPicPr>
        <p:blipFill>
          <a:blip r:embed="rId4"/>
          <a:stretch>
            <a:fillRect/>
          </a:stretch>
        </p:blipFill>
        <p:spPr>
          <a:xfrm>
            <a:off x="692938" y="2955422"/>
            <a:ext cx="7758121" cy="1650894"/>
          </a:xfrm>
          <a:prstGeom prst="rect">
            <a:avLst/>
          </a:prstGeom>
        </p:spPr>
      </p:pic>
    </p:spTree>
    <p:extLst>
      <p:ext uri="{BB962C8B-B14F-4D97-AF65-F5344CB8AC3E}">
        <p14:creationId xmlns:p14="http://schemas.microsoft.com/office/powerpoint/2010/main" val="3011822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E81B5-129D-2E2C-205F-27E151C3394F}"/>
              </a:ext>
            </a:extLst>
          </p:cNvPr>
          <p:cNvSpPr>
            <a:spLocks noGrp="1"/>
          </p:cNvSpPr>
          <p:nvPr>
            <p:ph type="title"/>
          </p:nvPr>
        </p:nvSpPr>
        <p:spPr>
          <a:xfrm>
            <a:off x="391884" y="518504"/>
            <a:ext cx="7704000" cy="572700"/>
          </a:xfrm>
        </p:spPr>
        <p:txBody>
          <a:bodyPr/>
          <a:lstStyle/>
          <a:p>
            <a:r>
              <a:rPr lang="en-US" sz="2800"/>
              <a:t>Problem 1: Synthetic data generation</a:t>
            </a:r>
          </a:p>
        </p:txBody>
      </p:sp>
      <p:sp>
        <p:nvSpPr>
          <p:cNvPr id="3" name="TextBox 2">
            <a:extLst>
              <a:ext uri="{FF2B5EF4-FFF2-40B4-BE49-F238E27FC236}">
                <a16:creationId xmlns:a16="http://schemas.microsoft.com/office/drawing/2014/main" id="{28AFE361-7139-13D7-B5C3-02C2A7471739}"/>
              </a:ext>
            </a:extLst>
          </p:cNvPr>
          <p:cNvSpPr txBox="1"/>
          <p:nvPr/>
        </p:nvSpPr>
        <p:spPr>
          <a:xfrm>
            <a:off x="391884" y="1094016"/>
            <a:ext cx="7788729" cy="1692771"/>
          </a:xfrm>
          <a:prstGeom prst="rect">
            <a:avLst/>
          </a:prstGeom>
          <a:noFill/>
        </p:spPr>
        <p:txBody>
          <a:bodyPr wrap="square" rtlCol="0">
            <a:spAutoFit/>
          </a:bodyPr>
          <a:lstStyle/>
          <a:p>
            <a:r>
              <a:rPr lang="en-US" sz="1600" b="1"/>
              <a:t>Architectures:</a:t>
            </a:r>
            <a:r>
              <a:rPr lang="en-US" sz="1600"/>
              <a:t> dual-GAN (with cycle consistency loss) </a:t>
            </a:r>
            <a:r>
              <a:rPr lang="en-US" sz="1600">
                <a:sym typeface="Wingdings" panose="05000000000000000000" pitchFamily="2" charset="2"/>
              </a:rPr>
              <a:t> cycleGAN</a:t>
            </a:r>
          </a:p>
          <a:p>
            <a:r>
              <a:rPr lang="en-US" sz="1600" b="1">
                <a:sym typeface="Wingdings" panose="05000000000000000000" pitchFamily="2" charset="2"/>
              </a:rPr>
              <a:t>Normalization:</a:t>
            </a:r>
            <a:r>
              <a:rPr lang="en-US" sz="1600">
                <a:sym typeface="Wingdings" panose="05000000000000000000" pitchFamily="2" charset="2"/>
              </a:rPr>
              <a:t> spectral normalization (to prevent mode colapse)</a:t>
            </a:r>
            <a:endParaRPr lang="en-US" sz="1600"/>
          </a:p>
          <a:p>
            <a:endParaRPr lang="en-US" sz="1600"/>
          </a:p>
          <a:p>
            <a:r>
              <a:rPr lang="en-US"/>
              <a:t>The cycleGAN framework learns a mapping between randomly generated polygon masks and unpaired pathology images. Since cycleGAN is based on consistency loss, the setup also learns a reverse mapping from pathology images to corresponding segmentation or polygon masks. </a:t>
            </a:r>
            <a:r>
              <a:rPr lang="en-US" b="1"/>
              <a:t>The reverse mapping is used only to train the forward mapping more effectively.</a:t>
            </a:r>
          </a:p>
        </p:txBody>
      </p:sp>
      <p:pic>
        <p:nvPicPr>
          <p:cNvPr id="7" name="Picture 6">
            <a:extLst>
              <a:ext uri="{FF2B5EF4-FFF2-40B4-BE49-F238E27FC236}">
                <a16:creationId xmlns:a16="http://schemas.microsoft.com/office/drawing/2014/main" id="{91D51316-C94A-02A8-6A47-5A0DD0E540F7}"/>
              </a:ext>
            </a:extLst>
          </p:cNvPr>
          <p:cNvPicPr>
            <a:picLocks noChangeAspect="1"/>
          </p:cNvPicPr>
          <p:nvPr/>
        </p:nvPicPr>
        <p:blipFill>
          <a:blip r:embed="rId2"/>
          <a:stretch>
            <a:fillRect/>
          </a:stretch>
        </p:blipFill>
        <p:spPr>
          <a:xfrm>
            <a:off x="391884" y="2921337"/>
            <a:ext cx="4180116" cy="1810008"/>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F0E13B3-99FC-AAF0-B722-CB197AF4193D}"/>
                  </a:ext>
                </a:extLst>
              </p:cNvPr>
              <p:cNvSpPr txBox="1"/>
              <p:nvPr/>
            </p:nvSpPr>
            <p:spPr>
              <a:xfrm>
                <a:off x="4874079" y="3441620"/>
                <a:ext cx="4033158" cy="769441"/>
              </a:xfrm>
              <a:prstGeom prst="rect">
                <a:avLst/>
              </a:prstGeom>
              <a:noFill/>
            </p:spPr>
            <p:txBody>
              <a:bodyPr wrap="square">
                <a:spAutoFit/>
              </a:bodyPr>
              <a:lstStyle/>
              <a:p>
                <a14:m>
                  <m:oMath xmlns:m="http://schemas.openxmlformats.org/officeDocument/2006/math">
                    <m:r>
                      <a:rPr lang="en-US" sz="1100" i="1" smtClean="0">
                        <a:latin typeface="Cambria Math" panose="02040503050406030204" pitchFamily="18" charset="0"/>
                      </a:rPr>
                      <m:t>𝐺</m:t>
                    </m:r>
                  </m:oMath>
                </a14:m>
                <a:r>
                  <a:rPr lang="en-US" sz="1100"/>
                  <a:t>: random polygon mask to pathology image generator</a:t>
                </a:r>
              </a:p>
              <a:p>
                <a14:m>
                  <m:oMath xmlns:m="http://schemas.openxmlformats.org/officeDocument/2006/math">
                    <m:r>
                      <a:rPr lang="en-US" sz="1100" i="1" smtClean="0">
                        <a:latin typeface="Cambria Math" panose="02040503050406030204" pitchFamily="18" charset="0"/>
                      </a:rPr>
                      <m:t>𝑆</m:t>
                    </m:r>
                  </m:oMath>
                </a14:m>
                <a:r>
                  <a:rPr lang="en-US" sz="1100"/>
                  <a:t>: pathology image to polygon mask generator</a:t>
                </a:r>
              </a:p>
              <a:p>
                <a14:m>
                  <m:oMath xmlns:m="http://schemas.openxmlformats.org/officeDocument/2006/math">
                    <m:sSub>
                      <m:sSubPr>
                        <m:ctrlPr>
                          <a:rPr lang="en-US" sz="1100" b="0" i="1" smtClean="0">
                            <a:latin typeface="Cambria Math" panose="02040503050406030204" pitchFamily="18" charset="0"/>
                          </a:rPr>
                        </m:ctrlPr>
                      </m:sSubPr>
                      <m:e>
                        <m:r>
                          <a:rPr lang="en-US" sz="1100" i="1" smtClean="0">
                            <a:latin typeface="Cambria Math" panose="02040503050406030204" pitchFamily="18" charset="0"/>
                          </a:rPr>
                          <m:t>𝐷</m:t>
                        </m:r>
                      </m:e>
                      <m:sub>
                        <m:r>
                          <a:rPr lang="en-US" sz="1100" i="1" smtClean="0">
                            <a:latin typeface="Cambria Math" panose="02040503050406030204" pitchFamily="18" charset="0"/>
                          </a:rPr>
                          <m:t>𝑁</m:t>
                        </m:r>
                      </m:sub>
                    </m:sSub>
                  </m:oMath>
                </a14:m>
                <a:r>
                  <a:rPr lang="en-US" sz="1100"/>
                  <a:t>: discriminator for G</a:t>
                </a:r>
              </a:p>
              <a:p>
                <a14:m>
                  <m:oMath xmlns:m="http://schemas.openxmlformats.org/officeDocument/2006/math">
                    <m:sSub>
                      <m:sSubPr>
                        <m:ctrlPr>
                          <a:rPr lang="en-US" sz="1100" i="1" smtClean="0">
                            <a:latin typeface="Cambria Math" panose="02040503050406030204" pitchFamily="18" charset="0"/>
                          </a:rPr>
                        </m:ctrlPr>
                      </m:sSubPr>
                      <m:e>
                        <m:r>
                          <a:rPr lang="en-US" sz="1100" i="1" smtClean="0">
                            <a:latin typeface="Cambria Math" panose="02040503050406030204" pitchFamily="18" charset="0"/>
                          </a:rPr>
                          <m:t>𝐷</m:t>
                        </m:r>
                      </m:e>
                      <m:sub>
                        <m:r>
                          <a:rPr lang="en-US" sz="1100" i="1" smtClean="0">
                            <a:latin typeface="Cambria Math" panose="02040503050406030204" pitchFamily="18" charset="0"/>
                          </a:rPr>
                          <m:t>𝑀</m:t>
                        </m:r>
                      </m:sub>
                    </m:sSub>
                  </m:oMath>
                </a14:m>
                <a:r>
                  <a:rPr lang="en-US" sz="1100"/>
                  <a:t>:discriminator for S</a:t>
                </a:r>
              </a:p>
            </p:txBody>
          </p:sp>
        </mc:Choice>
        <mc:Fallback>
          <p:sp>
            <p:nvSpPr>
              <p:cNvPr id="6" name="TextBox 5">
                <a:extLst>
                  <a:ext uri="{FF2B5EF4-FFF2-40B4-BE49-F238E27FC236}">
                    <a16:creationId xmlns:a16="http://schemas.microsoft.com/office/drawing/2014/main" id="{0F0E13B3-99FC-AAF0-B722-CB197AF4193D}"/>
                  </a:ext>
                </a:extLst>
              </p:cNvPr>
              <p:cNvSpPr txBox="1">
                <a:spLocks noRot="1" noChangeAspect="1" noMove="1" noResize="1" noEditPoints="1" noAdjustHandles="1" noChangeArrowheads="1" noChangeShapeType="1" noTextEdit="1"/>
              </p:cNvSpPr>
              <p:nvPr/>
            </p:nvSpPr>
            <p:spPr>
              <a:xfrm>
                <a:off x="4874079" y="3441620"/>
                <a:ext cx="4033158" cy="769441"/>
              </a:xfrm>
              <a:prstGeom prst="rect">
                <a:avLst/>
              </a:prstGeom>
              <a:blipFill>
                <a:blip r:embed="rId3"/>
                <a:stretch>
                  <a:fillRect t="-794" b="-4762"/>
                </a:stretch>
              </a:blipFill>
            </p:spPr>
            <p:txBody>
              <a:bodyPr/>
              <a:lstStyle/>
              <a:p>
                <a:r>
                  <a:rPr lang="en-US">
                    <a:noFill/>
                  </a:rPr>
                  <a:t> </a:t>
                </a:r>
              </a:p>
            </p:txBody>
          </p:sp>
        </mc:Fallback>
      </mc:AlternateContent>
    </p:spTree>
    <p:extLst>
      <p:ext uri="{BB962C8B-B14F-4D97-AF65-F5344CB8AC3E}">
        <p14:creationId xmlns:p14="http://schemas.microsoft.com/office/powerpoint/2010/main" val="660660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5DA7F77-A63E-A0F9-5F33-A0259A6F5D8F}"/>
              </a:ext>
            </a:extLst>
          </p:cNvPr>
          <p:cNvSpPr/>
          <p:nvPr/>
        </p:nvSpPr>
        <p:spPr>
          <a:xfrm>
            <a:off x="261260" y="1730830"/>
            <a:ext cx="1461408" cy="57966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Objectives</a:t>
            </a:r>
          </a:p>
        </p:txBody>
      </p:sp>
      <p:cxnSp>
        <p:nvCxnSpPr>
          <p:cNvPr id="5" name="Straight Arrow Connector 4">
            <a:extLst>
              <a:ext uri="{FF2B5EF4-FFF2-40B4-BE49-F238E27FC236}">
                <a16:creationId xmlns:a16="http://schemas.microsoft.com/office/drawing/2014/main" id="{6D9DC688-3950-7DBD-3B26-D10283C58BC9}"/>
              </a:ext>
            </a:extLst>
          </p:cNvPr>
          <p:cNvCxnSpPr>
            <a:stCxn id="3" idx="3"/>
          </p:cNvCxnSpPr>
          <p:nvPr/>
        </p:nvCxnSpPr>
        <p:spPr>
          <a:xfrm flipV="1">
            <a:off x="1722668" y="849088"/>
            <a:ext cx="604157" cy="11715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5F81D6C8-29EB-3E4C-3BA3-320F1C530986}"/>
              </a:ext>
            </a:extLst>
          </p:cNvPr>
          <p:cNvCxnSpPr>
            <a:cxnSpLocks/>
          </p:cNvCxnSpPr>
          <p:nvPr/>
        </p:nvCxnSpPr>
        <p:spPr>
          <a:xfrm>
            <a:off x="1722668" y="2020662"/>
            <a:ext cx="604157" cy="11715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7" name="Rectangle: Rounded Corners 6">
                <a:extLst>
                  <a:ext uri="{FF2B5EF4-FFF2-40B4-BE49-F238E27FC236}">
                    <a16:creationId xmlns:a16="http://schemas.microsoft.com/office/drawing/2014/main" id="{B46D1C37-BE66-0ABB-83AC-24781727A03B}"/>
                  </a:ext>
                </a:extLst>
              </p:cNvPr>
              <p:cNvSpPr/>
              <p:nvPr/>
            </p:nvSpPr>
            <p:spPr>
              <a:xfrm>
                <a:off x="2326824" y="577625"/>
                <a:ext cx="2073728" cy="5796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Minimize adversarial loss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ℒ</m:t>
                        </m:r>
                      </m:e>
                      <m:sub>
                        <m:r>
                          <a:rPr lang="en-US" b="0" i="1" smtClean="0">
                            <a:latin typeface="Cambria Math" panose="02040503050406030204" pitchFamily="18" charset="0"/>
                            <a:ea typeface="Cambria Math" panose="02040503050406030204" pitchFamily="18" charset="0"/>
                          </a:rPr>
                          <m:t>𝐺𝐴𝑁</m:t>
                        </m:r>
                      </m:sub>
                    </m:sSub>
                    <m:r>
                      <a:rPr lang="en-US" b="0" i="1" smtClean="0">
                        <a:latin typeface="Cambria Math" panose="02040503050406030204" pitchFamily="18" charset="0"/>
                      </a:rPr>
                      <m:t>)</m:t>
                    </m:r>
                  </m:oMath>
                </a14:m>
                <a:endParaRPr lang="en-US"/>
              </a:p>
            </p:txBody>
          </p:sp>
        </mc:Choice>
        <mc:Fallback>
          <p:sp>
            <p:nvSpPr>
              <p:cNvPr id="7" name="Rectangle: Rounded Corners 6">
                <a:extLst>
                  <a:ext uri="{FF2B5EF4-FFF2-40B4-BE49-F238E27FC236}">
                    <a16:creationId xmlns:a16="http://schemas.microsoft.com/office/drawing/2014/main" id="{B46D1C37-BE66-0ABB-83AC-24781727A03B}"/>
                  </a:ext>
                </a:extLst>
              </p:cNvPr>
              <p:cNvSpPr>
                <a:spLocks noRot="1" noChangeAspect="1" noMove="1" noResize="1" noEditPoints="1" noAdjustHandles="1" noChangeArrowheads="1" noChangeShapeType="1" noTextEdit="1"/>
              </p:cNvSpPr>
              <p:nvPr/>
            </p:nvSpPr>
            <p:spPr>
              <a:xfrm>
                <a:off x="2326824" y="577625"/>
                <a:ext cx="2073728" cy="579664"/>
              </a:xfrm>
              <a:prstGeom prst="roundRect">
                <a:avLst/>
              </a:prstGeom>
              <a:blipFill>
                <a:blip r:embed="rId2"/>
                <a:stretch>
                  <a:fillRect b="-30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Rounded Corners 7">
                <a:extLst>
                  <a:ext uri="{FF2B5EF4-FFF2-40B4-BE49-F238E27FC236}">
                    <a16:creationId xmlns:a16="http://schemas.microsoft.com/office/drawing/2014/main" id="{91EE2027-EF84-B93F-E887-73DC2B20562F}"/>
                  </a:ext>
                </a:extLst>
              </p:cNvPr>
              <p:cNvSpPr/>
              <p:nvPr/>
            </p:nvSpPr>
            <p:spPr>
              <a:xfrm>
                <a:off x="2326824" y="2884035"/>
                <a:ext cx="2073729" cy="5796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Minimize cycle consistency loss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ℒ</m:t>
                        </m:r>
                      </m:e>
                      <m:sub>
                        <m:r>
                          <a:rPr lang="en-US" b="0" i="1" smtClean="0">
                            <a:latin typeface="Cambria Math" panose="02040503050406030204" pitchFamily="18" charset="0"/>
                          </a:rPr>
                          <m:t>𝑐𝑦𝑐</m:t>
                        </m:r>
                      </m:sub>
                    </m:sSub>
                  </m:oMath>
                </a14:m>
                <a:r>
                  <a:rPr lang="en-US"/>
                  <a:t>)</a:t>
                </a:r>
              </a:p>
            </p:txBody>
          </p:sp>
        </mc:Choice>
        <mc:Fallback>
          <p:sp>
            <p:nvSpPr>
              <p:cNvPr id="8" name="Rectangle: Rounded Corners 7">
                <a:extLst>
                  <a:ext uri="{FF2B5EF4-FFF2-40B4-BE49-F238E27FC236}">
                    <a16:creationId xmlns:a16="http://schemas.microsoft.com/office/drawing/2014/main" id="{91EE2027-EF84-B93F-E887-73DC2B20562F}"/>
                  </a:ext>
                </a:extLst>
              </p:cNvPr>
              <p:cNvSpPr>
                <a:spLocks noRot="1" noChangeAspect="1" noMove="1" noResize="1" noEditPoints="1" noAdjustHandles="1" noChangeArrowheads="1" noChangeShapeType="1" noTextEdit="1"/>
              </p:cNvSpPr>
              <p:nvPr/>
            </p:nvSpPr>
            <p:spPr>
              <a:xfrm>
                <a:off x="2326824" y="2884035"/>
                <a:ext cx="2073729" cy="579664"/>
              </a:xfrm>
              <a:prstGeom prst="roundRect">
                <a:avLst/>
              </a:prstGeom>
              <a:blipFill>
                <a:blip r:embed="rId3"/>
                <a:stretch>
                  <a:fillRect b="-202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FDE692A-25EF-F60F-B406-E3CDBCF5FEC9}"/>
              </a:ext>
            </a:extLst>
          </p:cNvPr>
          <p:cNvSpPr txBox="1"/>
          <p:nvPr/>
        </p:nvSpPr>
        <p:spPr>
          <a:xfrm>
            <a:off x="2246200" y="1256148"/>
            <a:ext cx="2342131" cy="769441"/>
          </a:xfrm>
          <a:prstGeom prst="rect">
            <a:avLst/>
          </a:prstGeom>
          <a:noFill/>
        </p:spPr>
        <p:txBody>
          <a:bodyPr wrap="square">
            <a:spAutoFit/>
          </a:bodyPr>
          <a:lstStyle/>
          <a:p>
            <a:r>
              <a:rPr lang="en-US" sz="1100"/>
              <a:t>The adversarial loss is used to match the distribution of translated samples to that of the target distribution</a:t>
            </a:r>
          </a:p>
        </p:txBody>
      </p:sp>
      <p:sp>
        <p:nvSpPr>
          <p:cNvPr id="11" name="TextBox 10">
            <a:extLst>
              <a:ext uri="{FF2B5EF4-FFF2-40B4-BE49-F238E27FC236}">
                <a16:creationId xmlns:a16="http://schemas.microsoft.com/office/drawing/2014/main" id="{AEF7849D-7280-DDC4-4606-40320007D76F}"/>
              </a:ext>
            </a:extLst>
          </p:cNvPr>
          <p:cNvSpPr txBox="1"/>
          <p:nvPr/>
        </p:nvSpPr>
        <p:spPr>
          <a:xfrm>
            <a:off x="2246200" y="3578000"/>
            <a:ext cx="2782999" cy="1107996"/>
          </a:xfrm>
          <a:prstGeom prst="rect">
            <a:avLst/>
          </a:prstGeom>
          <a:noFill/>
        </p:spPr>
        <p:txBody>
          <a:bodyPr wrap="square">
            <a:spAutoFit/>
          </a:bodyPr>
          <a:lstStyle/>
          <a:p>
            <a:r>
              <a:rPr lang="en-US" sz="1100"/>
              <a:t>The cycle consistency loss term penalizes deviation from the source image. It ensures that the forward and back translations between the random polygon mask and nuclei image are lossless and cycle consistent.</a:t>
            </a:r>
          </a:p>
        </p:txBody>
      </p:sp>
      <p:cxnSp>
        <p:nvCxnSpPr>
          <p:cNvPr id="13" name="Straight Arrow Connector 12">
            <a:extLst>
              <a:ext uri="{FF2B5EF4-FFF2-40B4-BE49-F238E27FC236}">
                <a16:creationId xmlns:a16="http://schemas.microsoft.com/office/drawing/2014/main" id="{07093F14-2EEB-25A2-6890-F55205A2CFF8}"/>
              </a:ext>
            </a:extLst>
          </p:cNvPr>
          <p:cNvCxnSpPr>
            <a:cxnSpLocks/>
            <a:stCxn id="7" idx="3"/>
            <a:endCxn id="14" idx="1"/>
          </p:cNvCxnSpPr>
          <p:nvPr/>
        </p:nvCxnSpPr>
        <p:spPr>
          <a:xfrm>
            <a:off x="4400552" y="867457"/>
            <a:ext cx="71130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4" name="Rectangle: Rounded Corners 13">
                <a:extLst>
                  <a:ext uri="{FF2B5EF4-FFF2-40B4-BE49-F238E27FC236}">
                    <a16:creationId xmlns:a16="http://schemas.microsoft.com/office/drawing/2014/main" id="{69822A0E-F7FC-7612-DF21-531E47B4E7E9}"/>
                  </a:ext>
                </a:extLst>
              </p:cNvPr>
              <p:cNvSpPr/>
              <p:nvPr/>
            </p:nvSpPr>
            <p:spPr>
              <a:xfrm>
                <a:off x="5111861" y="633716"/>
                <a:ext cx="2005350" cy="46748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Minimize loss of mapping </a:t>
                </a:r>
                <a14:m>
                  <m:oMath xmlns:m="http://schemas.openxmlformats.org/officeDocument/2006/math">
                    <m:r>
                      <a:rPr lang="en-US" sz="1200" b="0" i="1" smtClean="0">
                        <a:solidFill>
                          <a:schemeClr val="tx1"/>
                        </a:solidFill>
                        <a:latin typeface="Cambria Math" panose="02040503050406030204" pitchFamily="18" charset="0"/>
                      </a:rPr>
                      <m:t>𝐺</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𝑀</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𝑁</m:t>
                    </m:r>
                  </m:oMath>
                </a14:m>
                <a:r>
                  <a:rPr lang="en-US" sz="1200">
                    <a:solidFill>
                      <a:schemeClr val="tx1"/>
                    </a:solidFill>
                  </a:rPr>
                  <a:t> and </a:t>
                </a:r>
                <a14:m>
                  <m:oMath xmlns:m="http://schemas.openxmlformats.org/officeDocument/2006/math">
                    <m:r>
                      <a:rPr lang="en-US" sz="1200" b="0" i="1" smtClean="0">
                        <a:solidFill>
                          <a:schemeClr val="tx1"/>
                        </a:solidFill>
                        <a:latin typeface="Cambria Math" panose="02040503050406030204" pitchFamily="18" charset="0"/>
                      </a:rPr>
                      <m:t>𝑆</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𝑁</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𝑀</m:t>
                    </m:r>
                  </m:oMath>
                </a14:m>
                <a:endParaRPr lang="en-US" sz="1200">
                  <a:solidFill>
                    <a:schemeClr val="tx1"/>
                  </a:solidFill>
                </a:endParaRPr>
              </a:p>
            </p:txBody>
          </p:sp>
        </mc:Choice>
        <mc:Fallback>
          <p:sp>
            <p:nvSpPr>
              <p:cNvPr id="14" name="Rectangle: Rounded Corners 13">
                <a:extLst>
                  <a:ext uri="{FF2B5EF4-FFF2-40B4-BE49-F238E27FC236}">
                    <a16:creationId xmlns:a16="http://schemas.microsoft.com/office/drawing/2014/main" id="{69822A0E-F7FC-7612-DF21-531E47B4E7E9}"/>
                  </a:ext>
                </a:extLst>
              </p:cNvPr>
              <p:cNvSpPr>
                <a:spLocks noRot="1" noChangeAspect="1" noMove="1" noResize="1" noEditPoints="1" noAdjustHandles="1" noChangeArrowheads="1" noChangeShapeType="1" noTextEdit="1"/>
              </p:cNvSpPr>
              <p:nvPr/>
            </p:nvSpPr>
            <p:spPr>
              <a:xfrm>
                <a:off x="5111861" y="633716"/>
                <a:ext cx="2005350" cy="467483"/>
              </a:xfrm>
              <a:prstGeom prst="roundRect">
                <a:avLst/>
              </a:prstGeom>
              <a:blipFill>
                <a:blip r:embed="rId4"/>
                <a:stretch>
                  <a:fillRect b="-49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Rounded Corners 14">
                <a:extLst>
                  <a:ext uri="{FF2B5EF4-FFF2-40B4-BE49-F238E27FC236}">
                    <a16:creationId xmlns:a16="http://schemas.microsoft.com/office/drawing/2014/main" id="{514A2F24-6D16-4B25-F3E0-F71D15253D8A}"/>
                  </a:ext>
                </a:extLst>
              </p:cNvPr>
              <p:cNvSpPr/>
              <p:nvPr/>
            </p:nvSpPr>
            <p:spPr>
              <a:xfrm>
                <a:off x="5111862" y="1309117"/>
                <a:ext cx="2005349" cy="46748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Maximize loss of discriminator </a:t>
                </a:r>
                <a14:m>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𝐷</m:t>
                        </m:r>
                      </m:e>
                      <m:sub>
                        <m:r>
                          <a:rPr lang="en-US" sz="1200" b="0" i="1" smtClean="0">
                            <a:solidFill>
                              <a:schemeClr val="tx1"/>
                            </a:solidFill>
                            <a:latin typeface="Cambria Math" panose="02040503050406030204" pitchFamily="18" charset="0"/>
                          </a:rPr>
                          <m:t>𝑁</m:t>
                        </m:r>
                      </m:sub>
                    </m:sSub>
                  </m:oMath>
                </a14:m>
                <a:r>
                  <a:rPr lang="en-US" sz="1200">
                    <a:solidFill>
                      <a:schemeClr val="tx1"/>
                    </a:solidFill>
                  </a:rPr>
                  <a:t> and </a:t>
                </a:r>
                <a14:m>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𝐷</m:t>
                        </m:r>
                      </m:e>
                      <m:sub>
                        <m:r>
                          <a:rPr lang="en-US" sz="1200" b="0" i="1" smtClean="0">
                            <a:solidFill>
                              <a:schemeClr val="tx1"/>
                            </a:solidFill>
                            <a:latin typeface="Cambria Math" panose="02040503050406030204" pitchFamily="18" charset="0"/>
                          </a:rPr>
                          <m:t>𝑀</m:t>
                        </m:r>
                      </m:sub>
                    </m:sSub>
                  </m:oMath>
                </a14:m>
                <a:endParaRPr lang="en-US" sz="1200">
                  <a:solidFill>
                    <a:schemeClr val="tx1"/>
                  </a:solidFill>
                </a:endParaRPr>
              </a:p>
            </p:txBody>
          </p:sp>
        </mc:Choice>
        <mc:Fallback>
          <p:sp>
            <p:nvSpPr>
              <p:cNvPr id="15" name="Rectangle: Rounded Corners 14">
                <a:extLst>
                  <a:ext uri="{FF2B5EF4-FFF2-40B4-BE49-F238E27FC236}">
                    <a16:creationId xmlns:a16="http://schemas.microsoft.com/office/drawing/2014/main" id="{514A2F24-6D16-4B25-F3E0-F71D15253D8A}"/>
                  </a:ext>
                </a:extLst>
              </p:cNvPr>
              <p:cNvSpPr>
                <a:spLocks noRot="1" noChangeAspect="1" noMove="1" noResize="1" noEditPoints="1" noAdjustHandles="1" noChangeArrowheads="1" noChangeShapeType="1" noTextEdit="1"/>
              </p:cNvSpPr>
              <p:nvPr/>
            </p:nvSpPr>
            <p:spPr>
              <a:xfrm>
                <a:off x="5111862" y="1309117"/>
                <a:ext cx="2005349" cy="467483"/>
              </a:xfrm>
              <a:prstGeom prst="roundRect">
                <a:avLst/>
              </a:prstGeom>
              <a:blipFill>
                <a:blip r:embed="rId5"/>
                <a:stretch>
                  <a:fillRect b="-625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9DC6E65-77E7-1036-BB71-0977D9535A95}"/>
              </a:ext>
            </a:extLst>
          </p:cNvPr>
          <p:cNvCxnSpPr>
            <a:cxnSpLocks/>
            <a:stCxn id="7" idx="3"/>
            <a:endCxn id="15" idx="1"/>
          </p:cNvCxnSpPr>
          <p:nvPr/>
        </p:nvCxnSpPr>
        <p:spPr>
          <a:xfrm>
            <a:off x="4400552" y="867457"/>
            <a:ext cx="711310" cy="6754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C8AC3895-794A-6B04-77D0-5153B97F2A8D}"/>
              </a:ext>
            </a:extLst>
          </p:cNvPr>
          <p:cNvCxnSpPr>
            <a:cxnSpLocks/>
            <a:stCxn id="8" idx="3"/>
            <a:endCxn id="39" idx="1"/>
          </p:cNvCxnSpPr>
          <p:nvPr/>
        </p:nvCxnSpPr>
        <p:spPr>
          <a:xfrm flipV="1">
            <a:off x="4400553" y="3171752"/>
            <a:ext cx="729683" cy="21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9" name="Rectangle: Rounded Corners 38">
            <a:extLst>
              <a:ext uri="{FF2B5EF4-FFF2-40B4-BE49-F238E27FC236}">
                <a16:creationId xmlns:a16="http://schemas.microsoft.com/office/drawing/2014/main" id="{70512854-40D5-22C5-DDCF-EA9E0EB9C150}"/>
              </a:ext>
            </a:extLst>
          </p:cNvPr>
          <p:cNvSpPr/>
          <p:nvPr/>
        </p:nvSpPr>
        <p:spPr>
          <a:xfrm>
            <a:off x="5130236" y="2938010"/>
            <a:ext cx="2005350" cy="46748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Forward cycle consistency</a:t>
            </a:r>
          </a:p>
        </p:txBody>
      </p:sp>
      <p:sp>
        <p:nvSpPr>
          <p:cNvPr id="40" name="Rectangle: Rounded Corners 39">
            <a:extLst>
              <a:ext uri="{FF2B5EF4-FFF2-40B4-BE49-F238E27FC236}">
                <a16:creationId xmlns:a16="http://schemas.microsoft.com/office/drawing/2014/main" id="{6521AF40-401E-FB03-8309-FEAD18F091D8}"/>
              </a:ext>
            </a:extLst>
          </p:cNvPr>
          <p:cNvSpPr/>
          <p:nvPr/>
        </p:nvSpPr>
        <p:spPr>
          <a:xfrm>
            <a:off x="5111861" y="3636202"/>
            <a:ext cx="2005349" cy="46748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Backward cycle concistency</a:t>
            </a:r>
          </a:p>
        </p:txBody>
      </p:sp>
      <p:cxnSp>
        <p:nvCxnSpPr>
          <p:cNvPr id="41" name="Straight Arrow Connector 40">
            <a:extLst>
              <a:ext uri="{FF2B5EF4-FFF2-40B4-BE49-F238E27FC236}">
                <a16:creationId xmlns:a16="http://schemas.microsoft.com/office/drawing/2014/main" id="{16F44357-E3F8-BF6D-F1FB-B5527EDD4987}"/>
              </a:ext>
            </a:extLst>
          </p:cNvPr>
          <p:cNvCxnSpPr>
            <a:cxnSpLocks/>
            <a:stCxn id="8" idx="3"/>
            <a:endCxn id="40" idx="1"/>
          </p:cNvCxnSpPr>
          <p:nvPr/>
        </p:nvCxnSpPr>
        <p:spPr>
          <a:xfrm>
            <a:off x="4400553" y="3173867"/>
            <a:ext cx="711308" cy="6960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Right Brace 58">
            <a:extLst>
              <a:ext uri="{FF2B5EF4-FFF2-40B4-BE49-F238E27FC236}">
                <a16:creationId xmlns:a16="http://schemas.microsoft.com/office/drawing/2014/main" id="{BCFB22F5-5E64-5F4E-0C9D-3E5BFC97AFB0}"/>
              </a:ext>
            </a:extLst>
          </p:cNvPr>
          <p:cNvSpPr/>
          <p:nvPr/>
        </p:nvSpPr>
        <p:spPr>
          <a:xfrm>
            <a:off x="7258050" y="735712"/>
            <a:ext cx="163282" cy="938892"/>
          </a:xfrm>
          <a:prstGeom prst="rightBrace">
            <a:avLst>
              <a:gd name="adj1" fmla="val 46734"/>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TextBox 59">
            <a:extLst>
              <a:ext uri="{FF2B5EF4-FFF2-40B4-BE49-F238E27FC236}">
                <a16:creationId xmlns:a16="http://schemas.microsoft.com/office/drawing/2014/main" id="{B100E6E5-C10F-610C-DAD6-21B1F70D6A32}"/>
              </a:ext>
            </a:extLst>
          </p:cNvPr>
          <p:cNvSpPr txBox="1"/>
          <p:nvPr/>
        </p:nvSpPr>
        <p:spPr>
          <a:xfrm>
            <a:off x="7527470" y="740835"/>
            <a:ext cx="1485900" cy="938719"/>
          </a:xfrm>
          <a:prstGeom prst="rect">
            <a:avLst/>
          </a:prstGeom>
          <a:noFill/>
        </p:spPr>
        <p:txBody>
          <a:bodyPr wrap="square">
            <a:spAutoFit/>
          </a:bodyPr>
          <a:lstStyle/>
          <a:p>
            <a:r>
              <a:rPr lang="en-US" sz="1100"/>
              <a:t>Binary Cross Entropy (BCE) loss of discriminator in classifying real or fake</a:t>
            </a:r>
            <a:endParaRPr lang="en-US" sz="1000"/>
          </a:p>
        </p:txBody>
      </p:sp>
      <p:cxnSp>
        <p:nvCxnSpPr>
          <p:cNvPr id="61" name="Straight Arrow Connector 60">
            <a:extLst>
              <a:ext uri="{FF2B5EF4-FFF2-40B4-BE49-F238E27FC236}">
                <a16:creationId xmlns:a16="http://schemas.microsoft.com/office/drawing/2014/main" id="{E1002D6C-F3DA-2105-3239-912345712903}"/>
              </a:ext>
            </a:extLst>
          </p:cNvPr>
          <p:cNvCxnSpPr>
            <a:cxnSpLocks/>
          </p:cNvCxnSpPr>
          <p:nvPr/>
        </p:nvCxnSpPr>
        <p:spPr>
          <a:xfrm>
            <a:off x="7135586" y="3171751"/>
            <a:ext cx="28574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DF538D16-ACD2-23A3-5383-38FFCF3215D1}"/>
              </a:ext>
            </a:extLst>
          </p:cNvPr>
          <p:cNvCxnSpPr>
            <a:cxnSpLocks/>
          </p:cNvCxnSpPr>
          <p:nvPr/>
        </p:nvCxnSpPr>
        <p:spPr>
          <a:xfrm>
            <a:off x="7117210" y="3869943"/>
            <a:ext cx="30412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228051F2-EB52-BD09-ECDA-61079DD2DC09}"/>
                  </a:ext>
                </a:extLst>
              </p:cNvPr>
              <p:cNvSpPr txBox="1"/>
              <p:nvPr/>
            </p:nvSpPr>
            <p:spPr>
              <a:xfrm>
                <a:off x="7421332" y="3017862"/>
                <a:ext cx="1508356" cy="30777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𝑆</m:t>
                      </m:r>
                      <m:r>
                        <a:rPr lang="en-US" i="1" smtClean="0">
                          <a:latin typeface="Cambria Math" panose="02040503050406030204" pitchFamily="18" charset="0"/>
                        </a:rPr>
                        <m:t>(</m:t>
                      </m:r>
                      <m:r>
                        <a:rPr lang="en-US" i="1" smtClean="0">
                          <a:latin typeface="Cambria Math" panose="02040503050406030204" pitchFamily="18" charset="0"/>
                        </a:rPr>
                        <m:t>𝐺</m:t>
                      </m:r>
                      <m:r>
                        <a:rPr lang="en-US" i="1" smtClean="0">
                          <a:latin typeface="Cambria Math" panose="02040503050406030204" pitchFamily="18" charset="0"/>
                        </a:rPr>
                        <m:t>(</m:t>
                      </m:r>
                      <m:r>
                        <a:rPr lang="en-US" i="1" smtClean="0">
                          <a:latin typeface="Cambria Math" panose="02040503050406030204" pitchFamily="18" charset="0"/>
                        </a:rPr>
                        <m:t>𝑚</m:t>
                      </m:r>
                      <m:r>
                        <a:rPr lang="en-US" i="1" smtClean="0">
                          <a:latin typeface="Cambria Math" panose="02040503050406030204" pitchFamily="18" charset="0"/>
                        </a:rPr>
                        <m:t>)) ≈ </m:t>
                      </m:r>
                      <m:r>
                        <a:rPr lang="en-US" i="1" smtClean="0">
                          <a:latin typeface="Cambria Math" panose="02040503050406030204" pitchFamily="18" charset="0"/>
                        </a:rPr>
                        <m:t>𝑚</m:t>
                      </m:r>
                    </m:oMath>
                  </m:oMathPara>
                </a14:m>
                <a:endParaRPr lang="en-US"/>
              </a:p>
            </p:txBody>
          </p:sp>
        </mc:Choice>
        <mc:Fallback>
          <p:sp>
            <p:nvSpPr>
              <p:cNvPr id="65" name="TextBox 64">
                <a:extLst>
                  <a:ext uri="{FF2B5EF4-FFF2-40B4-BE49-F238E27FC236}">
                    <a16:creationId xmlns:a16="http://schemas.microsoft.com/office/drawing/2014/main" id="{228051F2-EB52-BD09-ECDA-61079DD2DC09}"/>
                  </a:ext>
                </a:extLst>
              </p:cNvPr>
              <p:cNvSpPr txBox="1">
                <a:spLocks noRot="1" noChangeAspect="1" noMove="1" noResize="1" noEditPoints="1" noAdjustHandles="1" noChangeArrowheads="1" noChangeShapeType="1" noTextEdit="1"/>
              </p:cNvSpPr>
              <p:nvPr/>
            </p:nvSpPr>
            <p:spPr>
              <a:xfrm>
                <a:off x="7421332" y="3017862"/>
                <a:ext cx="1508356" cy="307777"/>
              </a:xfrm>
              <a:prstGeom prst="rect">
                <a:avLst/>
              </a:prstGeom>
              <a:blipFill>
                <a:blip r:embed="rId6"/>
                <a:stretch>
                  <a:fillRect b="-78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54EC1006-D239-48B6-4BC5-D052A3C93DC0}"/>
                  </a:ext>
                </a:extLst>
              </p:cNvPr>
              <p:cNvSpPr txBox="1"/>
              <p:nvPr/>
            </p:nvSpPr>
            <p:spPr>
              <a:xfrm>
                <a:off x="7298872" y="3716054"/>
                <a:ext cx="1630816" cy="30777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m:t>
                      </m:r>
                      <m:r>
                        <a:rPr lang="en-US" i="1" smtClean="0">
                          <a:latin typeface="Cambria Math" panose="02040503050406030204" pitchFamily="18" charset="0"/>
                        </a:rPr>
                        <m:t>(</m:t>
                      </m:r>
                      <m:r>
                        <a:rPr lang="en-US" i="1" smtClean="0">
                          <a:latin typeface="Cambria Math" panose="02040503050406030204" pitchFamily="18" charset="0"/>
                        </a:rPr>
                        <m:t>𝑆</m:t>
                      </m:r>
                      <m:r>
                        <a:rPr lang="en-US" i="1" smtClean="0">
                          <a:latin typeface="Cambria Math" panose="02040503050406030204" pitchFamily="18" charset="0"/>
                        </a:rPr>
                        <m:t>(</m:t>
                      </m:r>
                      <m:r>
                        <a:rPr lang="en-US" i="1" smtClean="0">
                          <a:latin typeface="Cambria Math" panose="02040503050406030204" pitchFamily="18" charset="0"/>
                        </a:rPr>
                        <m:t>𝑁</m:t>
                      </m:r>
                      <m:r>
                        <a:rPr lang="en-US" i="1" smtClean="0">
                          <a:latin typeface="Cambria Math" panose="02040503050406030204" pitchFamily="18" charset="0"/>
                        </a:rPr>
                        <m:t>)) ≈ </m:t>
                      </m:r>
                      <m:r>
                        <a:rPr lang="en-US" i="1" smtClean="0">
                          <a:latin typeface="Cambria Math" panose="02040503050406030204" pitchFamily="18" charset="0"/>
                        </a:rPr>
                        <m:t>𝑁</m:t>
                      </m:r>
                    </m:oMath>
                  </m:oMathPara>
                </a14:m>
                <a:endParaRPr lang="en-US"/>
              </a:p>
            </p:txBody>
          </p:sp>
        </mc:Choice>
        <mc:Fallback>
          <p:sp>
            <p:nvSpPr>
              <p:cNvPr id="70" name="TextBox 69">
                <a:extLst>
                  <a:ext uri="{FF2B5EF4-FFF2-40B4-BE49-F238E27FC236}">
                    <a16:creationId xmlns:a16="http://schemas.microsoft.com/office/drawing/2014/main" id="{54EC1006-D239-48B6-4BC5-D052A3C93DC0}"/>
                  </a:ext>
                </a:extLst>
              </p:cNvPr>
              <p:cNvSpPr txBox="1">
                <a:spLocks noRot="1" noChangeAspect="1" noMove="1" noResize="1" noEditPoints="1" noAdjustHandles="1" noChangeArrowheads="1" noChangeShapeType="1" noTextEdit="1"/>
              </p:cNvSpPr>
              <p:nvPr/>
            </p:nvSpPr>
            <p:spPr>
              <a:xfrm>
                <a:off x="7298872" y="3716054"/>
                <a:ext cx="1630816" cy="307777"/>
              </a:xfrm>
              <a:prstGeom prst="rect">
                <a:avLst/>
              </a:prstGeom>
              <a:blipFill>
                <a:blip r:embed="rId7"/>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3111196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Rectangle: Rounded Corners 2">
                <a:extLst>
                  <a:ext uri="{FF2B5EF4-FFF2-40B4-BE49-F238E27FC236}">
                    <a16:creationId xmlns:a16="http://schemas.microsoft.com/office/drawing/2014/main" id="{A8AF84D1-952C-165E-B710-16CD448528FC}"/>
                  </a:ext>
                </a:extLst>
              </p:cNvPr>
              <p:cNvSpPr/>
              <p:nvPr/>
            </p:nvSpPr>
            <p:spPr>
              <a:xfrm>
                <a:off x="770412" y="813333"/>
                <a:ext cx="2219667" cy="39498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Source Sans Pro" panose="020B0503030403020204" pitchFamily="34" charset="0"/>
                    <a:ea typeface="Source Sans Pro" panose="020B0503030403020204" pitchFamily="34" charset="0"/>
                  </a:rPr>
                  <a:t>Loss of mapping </a:t>
                </a:r>
                <a14:m>
                  <m:oMath xmlns:m="http://schemas.openxmlformats.org/officeDocument/2006/math">
                    <m:r>
                      <a:rPr lang="en-US" b="0" i="1" smtClean="0">
                        <a:solidFill>
                          <a:schemeClr val="tx1"/>
                        </a:solidFill>
                        <a:latin typeface="Cambria Math" panose="02040503050406030204" pitchFamily="18" charset="0"/>
                      </a:rPr>
                      <m:t>𝐺</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𝑀</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m:t>
                    </m:r>
                  </m:oMath>
                </a14:m>
                <a:endParaRPr lang="en-US">
                  <a:solidFill>
                    <a:schemeClr val="tx1"/>
                  </a:solidFill>
                  <a:latin typeface="Source Sans Pro" panose="020B0503030403020204" pitchFamily="34" charset="0"/>
                  <a:ea typeface="Source Sans Pro" panose="020B0503030403020204" pitchFamily="34" charset="0"/>
                </a:endParaRPr>
              </a:p>
            </p:txBody>
          </p:sp>
        </mc:Choice>
        <mc:Fallback>
          <p:sp>
            <p:nvSpPr>
              <p:cNvPr id="3" name="Rectangle: Rounded Corners 2">
                <a:extLst>
                  <a:ext uri="{FF2B5EF4-FFF2-40B4-BE49-F238E27FC236}">
                    <a16:creationId xmlns:a16="http://schemas.microsoft.com/office/drawing/2014/main" id="{A8AF84D1-952C-165E-B710-16CD448528FC}"/>
                  </a:ext>
                </a:extLst>
              </p:cNvPr>
              <p:cNvSpPr>
                <a:spLocks noRot="1" noChangeAspect="1" noMove="1" noResize="1" noEditPoints="1" noAdjustHandles="1" noChangeArrowheads="1" noChangeShapeType="1" noTextEdit="1"/>
              </p:cNvSpPr>
              <p:nvPr/>
            </p:nvSpPr>
            <p:spPr>
              <a:xfrm>
                <a:off x="770412" y="813333"/>
                <a:ext cx="2219667" cy="394984"/>
              </a:xfrm>
              <a:prstGeom prst="roundRect">
                <a:avLst/>
              </a:prstGeom>
              <a:blipFill>
                <a:blip r:embed="rId2"/>
                <a:stretch>
                  <a:fillRect b="-14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Rounded Corners 3">
                <a:extLst>
                  <a:ext uri="{FF2B5EF4-FFF2-40B4-BE49-F238E27FC236}">
                    <a16:creationId xmlns:a16="http://schemas.microsoft.com/office/drawing/2014/main" id="{1AF1FCDB-CA9A-2636-0891-FC1F72F9B217}"/>
                  </a:ext>
                </a:extLst>
              </p:cNvPr>
              <p:cNvSpPr/>
              <p:nvPr/>
            </p:nvSpPr>
            <p:spPr>
              <a:xfrm>
                <a:off x="4410666" y="856043"/>
                <a:ext cx="2219667" cy="39498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Source Sans Pro" panose="020B0503030403020204" pitchFamily="34" charset="0"/>
                    <a:ea typeface="Source Sans Pro" panose="020B0503030403020204" pitchFamily="34" charset="0"/>
                  </a:rPr>
                  <a:t>Loss of mapping </a:t>
                </a:r>
                <a14:m>
                  <m:oMath xmlns:m="http://schemas.openxmlformats.org/officeDocument/2006/math">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𝑀</m:t>
                    </m:r>
                  </m:oMath>
                </a14:m>
                <a:endParaRPr lang="en-US">
                  <a:solidFill>
                    <a:schemeClr val="tx1"/>
                  </a:solidFill>
                  <a:latin typeface="Source Sans Pro" panose="020B0503030403020204" pitchFamily="34" charset="0"/>
                  <a:ea typeface="Source Sans Pro" panose="020B0503030403020204" pitchFamily="34" charset="0"/>
                </a:endParaRPr>
              </a:p>
            </p:txBody>
          </p:sp>
        </mc:Choice>
        <mc:Fallback>
          <p:sp>
            <p:nvSpPr>
              <p:cNvPr id="4" name="Rectangle: Rounded Corners 3">
                <a:extLst>
                  <a:ext uri="{FF2B5EF4-FFF2-40B4-BE49-F238E27FC236}">
                    <a16:creationId xmlns:a16="http://schemas.microsoft.com/office/drawing/2014/main" id="{1AF1FCDB-CA9A-2636-0891-FC1F72F9B217}"/>
                  </a:ext>
                </a:extLst>
              </p:cNvPr>
              <p:cNvSpPr>
                <a:spLocks noRot="1" noChangeAspect="1" noMove="1" noResize="1" noEditPoints="1" noAdjustHandles="1" noChangeArrowheads="1" noChangeShapeType="1" noTextEdit="1"/>
              </p:cNvSpPr>
              <p:nvPr/>
            </p:nvSpPr>
            <p:spPr>
              <a:xfrm>
                <a:off x="4410666" y="856043"/>
                <a:ext cx="2219667" cy="394984"/>
              </a:xfrm>
              <a:prstGeom prst="roundRect">
                <a:avLst/>
              </a:prstGeom>
              <a:blipFill>
                <a:blip r:embed="rId3"/>
                <a:stretch>
                  <a:fillRect b="-14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1A9C20F9-16F3-99DE-F629-5711F66939D8}"/>
                  </a:ext>
                </a:extLst>
              </p:cNvPr>
              <p:cNvSpPr/>
              <p:nvPr/>
            </p:nvSpPr>
            <p:spPr>
              <a:xfrm>
                <a:off x="770411" y="2323334"/>
                <a:ext cx="2219667" cy="39498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Source Sans Pro" panose="020B0503030403020204" pitchFamily="34" charset="0"/>
                    <a:ea typeface="Source Sans Pro" panose="020B0503030403020204" pitchFamily="34" charset="0"/>
                  </a:rPr>
                  <a:t>Loss of mapping </a:t>
                </a:r>
                <a14:m>
                  <m:oMath xmlns:m="http://schemas.openxmlformats.org/officeDocument/2006/math">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𝑀</m:t>
                    </m:r>
                  </m:oMath>
                </a14:m>
                <a:endParaRPr lang="en-US">
                  <a:solidFill>
                    <a:schemeClr val="tx1"/>
                  </a:solidFill>
                  <a:latin typeface="Source Sans Pro" panose="020B0503030403020204" pitchFamily="34" charset="0"/>
                  <a:ea typeface="Source Sans Pro" panose="020B0503030403020204" pitchFamily="34" charset="0"/>
                </a:endParaRPr>
              </a:p>
            </p:txBody>
          </p:sp>
        </mc:Choice>
        <mc:Fallback>
          <p:sp>
            <p:nvSpPr>
              <p:cNvPr id="5" name="Rectangle: Rounded Corners 4">
                <a:extLst>
                  <a:ext uri="{FF2B5EF4-FFF2-40B4-BE49-F238E27FC236}">
                    <a16:creationId xmlns:a16="http://schemas.microsoft.com/office/drawing/2014/main" id="{1A9C20F9-16F3-99DE-F629-5711F66939D8}"/>
                  </a:ext>
                </a:extLst>
              </p:cNvPr>
              <p:cNvSpPr>
                <a:spLocks noRot="1" noChangeAspect="1" noMove="1" noResize="1" noEditPoints="1" noAdjustHandles="1" noChangeArrowheads="1" noChangeShapeType="1" noTextEdit="1"/>
              </p:cNvSpPr>
              <p:nvPr/>
            </p:nvSpPr>
            <p:spPr>
              <a:xfrm>
                <a:off x="770411" y="2323334"/>
                <a:ext cx="2219667" cy="394984"/>
              </a:xfrm>
              <a:prstGeom prst="roundRect">
                <a:avLst/>
              </a:prstGeom>
              <a:blipFill>
                <a:blip r:embed="rId4"/>
                <a:stretch>
                  <a:fillRect b="-144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72189E7-EAD7-353D-F20D-F45EAF93E3F0}"/>
              </a:ext>
            </a:extLst>
          </p:cNvPr>
          <p:cNvPicPr>
            <a:picLocks noChangeAspect="1"/>
          </p:cNvPicPr>
          <p:nvPr/>
        </p:nvPicPr>
        <p:blipFill>
          <a:blip r:embed="rId5"/>
          <a:stretch>
            <a:fillRect/>
          </a:stretch>
        </p:blipFill>
        <p:spPr>
          <a:xfrm>
            <a:off x="270439" y="1295197"/>
            <a:ext cx="3219615" cy="628682"/>
          </a:xfrm>
          <a:prstGeom prst="rect">
            <a:avLst/>
          </a:prstGeom>
        </p:spPr>
      </p:pic>
      <p:pic>
        <p:nvPicPr>
          <p:cNvPr id="9" name="Picture 8">
            <a:extLst>
              <a:ext uri="{FF2B5EF4-FFF2-40B4-BE49-F238E27FC236}">
                <a16:creationId xmlns:a16="http://schemas.microsoft.com/office/drawing/2014/main" id="{2A1B7143-FD8F-B4C3-9082-632E8D658906}"/>
              </a:ext>
            </a:extLst>
          </p:cNvPr>
          <p:cNvPicPr>
            <a:picLocks noChangeAspect="1"/>
          </p:cNvPicPr>
          <p:nvPr/>
        </p:nvPicPr>
        <p:blipFill>
          <a:blip r:embed="rId6"/>
          <a:stretch>
            <a:fillRect/>
          </a:stretch>
        </p:blipFill>
        <p:spPr>
          <a:xfrm>
            <a:off x="3910693" y="1308006"/>
            <a:ext cx="3219615" cy="615873"/>
          </a:xfrm>
          <a:prstGeom prst="rect">
            <a:avLst/>
          </a:prstGeom>
        </p:spPr>
      </p:pic>
      <p:pic>
        <p:nvPicPr>
          <p:cNvPr id="11" name="Picture 10">
            <a:extLst>
              <a:ext uri="{FF2B5EF4-FFF2-40B4-BE49-F238E27FC236}">
                <a16:creationId xmlns:a16="http://schemas.microsoft.com/office/drawing/2014/main" id="{ADDC650E-7253-5F62-717D-7793166141AE}"/>
              </a:ext>
            </a:extLst>
          </p:cNvPr>
          <p:cNvPicPr>
            <a:picLocks noChangeAspect="1"/>
          </p:cNvPicPr>
          <p:nvPr/>
        </p:nvPicPr>
        <p:blipFill>
          <a:blip r:embed="rId7"/>
          <a:stretch>
            <a:fillRect/>
          </a:stretch>
        </p:blipFill>
        <p:spPr>
          <a:xfrm>
            <a:off x="270439" y="2827190"/>
            <a:ext cx="3219615" cy="567186"/>
          </a:xfrm>
          <a:prstGeom prst="rect">
            <a:avLst/>
          </a:prstGeom>
        </p:spPr>
      </p:pic>
      <p:sp>
        <p:nvSpPr>
          <p:cNvPr id="16" name="Rectangle: Rounded Corners 15">
            <a:extLst>
              <a:ext uri="{FF2B5EF4-FFF2-40B4-BE49-F238E27FC236}">
                <a16:creationId xmlns:a16="http://schemas.microsoft.com/office/drawing/2014/main" id="{BC7C5D39-5479-BFFE-842E-9223C52E2FAE}"/>
              </a:ext>
            </a:extLst>
          </p:cNvPr>
          <p:cNvSpPr/>
          <p:nvPr/>
        </p:nvSpPr>
        <p:spPr>
          <a:xfrm>
            <a:off x="4410666" y="2278970"/>
            <a:ext cx="3378063" cy="3871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solidFill>
                  <a:schemeClr val="tx1"/>
                </a:solidFill>
                <a:latin typeface="Source Sans Pro" panose="020B0503030403020204" pitchFamily="34" charset="0"/>
                <a:ea typeface="Source Sans Pro" panose="020B0503030403020204" pitchFamily="34" charset="0"/>
              </a:rPr>
              <a:t>full objective for synthetic data generation</a:t>
            </a:r>
            <a:endParaRPr lang="en-US" sz="1100">
              <a:solidFill>
                <a:schemeClr val="tx1"/>
              </a:solidFill>
              <a:latin typeface="Source Sans Pro" panose="020B0503030403020204" pitchFamily="34" charset="0"/>
              <a:ea typeface="Source Sans Pro" panose="020B0503030403020204" pitchFamily="34" charset="0"/>
            </a:endParaRPr>
          </a:p>
        </p:txBody>
      </p:sp>
      <p:pic>
        <p:nvPicPr>
          <p:cNvPr id="18" name="Picture 17">
            <a:extLst>
              <a:ext uri="{FF2B5EF4-FFF2-40B4-BE49-F238E27FC236}">
                <a16:creationId xmlns:a16="http://schemas.microsoft.com/office/drawing/2014/main" id="{0985ADD2-84A5-9826-5B37-17BC32C5FA13}"/>
              </a:ext>
            </a:extLst>
          </p:cNvPr>
          <p:cNvPicPr>
            <a:picLocks noChangeAspect="1"/>
          </p:cNvPicPr>
          <p:nvPr/>
        </p:nvPicPr>
        <p:blipFill rotWithShape="1">
          <a:blip r:embed="rId8"/>
          <a:srcRect r="22123"/>
          <a:stretch/>
        </p:blipFill>
        <p:spPr>
          <a:xfrm>
            <a:off x="4209263" y="2827190"/>
            <a:ext cx="4247168" cy="444634"/>
          </a:xfrm>
          <a:prstGeom prst="rect">
            <a:avLst/>
          </a:prstGeom>
        </p:spPr>
      </p:pic>
      <p:pic>
        <p:nvPicPr>
          <p:cNvPr id="19" name="Picture 18">
            <a:extLst>
              <a:ext uri="{FF2B5EF4-FFF2-40B4-BE49-F238E27FC236}">
                <a16:creationId xmlns:a16="http://schemas.microsoft.com/office/drawing/2014/main" id="{E86C4655-2223-0BA5-E0A8-57ABD776156B}"/>
              </a:ext>
            </a:extLst>
          </p:cNvPr>
          <p:cNvPicPr>
            <a:picLocks noChangeAspect="1"/>
          </p:cNvPicPr>
          <p:nvPr/>
        </p:nvPicPr>
        <p:blipFill rotWithShape="1">
          <a:blip r:embed="rId8"/>
          <a:srcRect l="77988"/>
          <a:stretch/>
        </p:blipFill>
        <p:spPr>
          <a:xfrm>
            <a:off x="7022862" y="3347143"/>
            <a:ext cx="1200465" cy="444634"/>
          </a:xfrm>
          <a:prstGeom prst="rect">
            <a:avLst/>
          </a:prstGeom>
        </p:spPr>
      </p:pic>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CCA138B-B4F5-DC86-EDA0-983A19AE38F8}"/>
                  </a:ext>
                </a:extLst>
              </p:cNvPr>
              <p:cNvSpPr txBox="1"/>
              <p:nvPr/>
            </p:nvSpPr>
            <p:spPr>
              <a:xfrm>
                <a:off x="401341" y="3503248"/>
                <a:ext cx="3186686" cy="646331"/>
              </a:xfrm>
              <a:prstGeom prst="rect">
                <a:avLst/>
              </a:prstGeom>
              <a:noFill/>
            </p:spPr>
            <p:txBody>
              <a:bodyPr wrap="square">
                <a:spAutoFit/>
              </a:bodyPr>
              <a:lstStyle/>
              <a:p>
                <a14:m>
                  <m:oMath xmlns:m="http://schemas.openxmlformats.org/officeDocument/2006/math">
                    <m:r>
                      <a:rPr lang="en-US" sz="1200" i="1" smtClean="0">
                        <a:latin typeface="Cambria Math" panose="02040503050406030204" pitchFamily="18" charset="0"/>
                      </a:rPr>
                      <m:t>𝜆</m:t>
                    </m:r>
                    <m:r>
                      <a:rPr lang="en-US" sz="1200" i="1" smtClean="0">
                        <a:latin typeface="Cambria Math" panose="02040503050406030204" pitchFamily="18" charset="0"/>
                      </a:rPr>
                      <m:t> </m:t>
                    </m:r>
                  </m:oMath>
                </a14:m>
                <a:r>
                  <a:rPr lang="en-US" sz="1200"/>
                  <a:t>controls the importance of the forward and backward cycle constraints. For synthetic data generation, the </a:t>
                </a:r>
                <a14:m>
                  <m:oMath xmlns:m="http://schemas.openxmlformats.org/officeDocument/2006/math">
                    <m:sSub>
                      <m:sSubPr>
                        <m:ctrlPr>
                          <a:rPr lang="en-US" sz="1200" b="0" i="1" smtClean="0">
                            <a:latin typeface="Cambria Math" panose="02040503050406030204" pitchFamily="18" charset="0"/>
                          </a:rPr>
                        </m:ctrlPr>
                      </m:sSubPr>
                      <m:e>
                        <m:r>
                          <a:rPr lang="en-US" sz="1200" i="1" smtClean="0">
                            <a:latin typeface="Cambria Math" panose="02040503050406030204" pitchFamily="18" charset="0"/>
                          </a:rPr>
                          <m:t>𝜆</m:t>
                        </m:r>
                      </m:e>
                      <m:sub>
                        <m:r>
                          <a:rPr lang="en-US" sz="1200" i="1" smtClean="0">
                            <a:latin typeface="Cambria Math" panose="02040503050406030204" pitchFamily="18" charset="0"/>
                          </a:rPr>
                          <m:t>𝑚</m:t>
                        </m:r>
                      </m:sub>
                    </m:sSub>
                  </m:oMath>
                </a14:m>
                <a:r>
                  <a:rPr lang="en-US" sz="1200"/>
                  <a:t> term is relaxed.</a:t>
                </a:r>
              </a:p>
            </p:txBody>
          </p:sp>
        </mc:Choice>
        <mc:Fallback>
          <p:sp>
            <p:nvSpPr>
              <p:cNvPr id="23" name="TextBox 22">
                <a:extLst>
                  <a:ext uri="{FF2B5EF4-FFF2-40B4-BE49-F238E27FC236}">
                    <a16:creationId xmlns:a16="http://schemas.microsoft.com/office/drawing/2014/main" id="{ECCA138B-B4F5-DC86-EDA0-983A19AE38F8}"/>
                  </a:ext>
                </a:extLst>
              </p:cNvPr>
              <p:cNvSpPr txBox="1">
                <a:spLocks noRot="1" noChangeAspect="1" noMove="1" noResize="1" noEditPoints="1" noAdjustHandles="1" noChangeArrowheads="1" noChangeShapeType="1" noTextEdit="1"/>
              </p:cNvSpPr>
              <p:nvPr/>
            </p:nvSpPr>
            <p:spPr>
              <a:xfrm>
                <a:off x="401341" y="3503248"/>
                <a:ext cx="3186686" cy="646331"/>
              </a:xfrm>
              <a:prstGeom prst="rect">
                <a:avLst/>
              </a:prstGeom>
              <a:blipFill>
                <a:blip r:embed="rId9"/>
                <a:stretch>
                  <a:fillRect l="-191" t="-1887" b="-5660"/>
                </a:stretch>
              </a:blipFill>
            </p:spPr>
            <p:txBody>
              <a:bodyPr/>
              <a:lstStyle/>
              <a:p>
                <a:r>
                  <a:rPr lang="en-US">
                    <a:noFill/>
                  </a:rPr>
                  <a:t> </a:t>
                </a:r>
              </a:p>
            </p:txBody>
          </p:sp>
        </mc:Fallback>
      </mc:AlternateContent>
    </p:spTree>
    <p:extLst>
      <p:ext uri="{BB962C8B-B14F-4D97-AF65-F5344CB8AC3E}">
        <p14:creationId xmlns:p14="http://schemas.microsoft.com/office/powerpoint/2010/main" val="3504539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4FA-E196-9F3C-8BC7-6C4D9823EDCC}"/>
              </a:ext>
            </a:extLst>
          </p:cNvPr>
          <p:cNvSpPr>
            <a:spLocks noGrp="1"/>
          </p:cNvSpPr>
          <p:nvPr>
            <p:ph type="title"/>
          </p:nvPr>
        </p:nvSpPr>
        <p:spPr/>
        <p:txBody>
          <a:bodyPr/>
          <a:lstStyle/>
          <a:p>
            <a:r>
              <a:rPr lang="en-US"/>
              <a:t>Training Details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312B7EE2-AEDB-061F-7E16-F78EE131517F}"/>
                  </a:ext>
                </a:extLst>
              </p:cNvPr>
              <p:cNvSpPr>
                <a:spLocks noGrp="1"/>
              </p:cNvSpPr>
              <p:nvPr>
                <p:ph type="body" idx="1"/>
              </p:nvPr>
            </p:nvSpPr>
            <p:spPr>
              <a:xfrm>
                <a:off x="720000" y="1203200"/>
                <a:ext cx="4897030" cy="3400500"/>
              </a:xfrm>
            </p:spPr>
            <p:txBody>
              <a:bodyPr/>
              <a:lstStyle/>
              <a:p>
                <a:pPr>
                  <a:lnSpc>
                    <a:spcPct val="150000"/>
                  </a:lnSpc>
                </a:pPr>
                <a:r>
                  <a:rPr lang="en-US" sz="1600"/>
                  <a:t>Pytorch 4.0</a:t>
                </a:r>
              </a:p>
              <a:p>
                <a:pPr>
                  <a:lnSpc>
                    <a:spcPct val="150000"/>
                  </a:lnSpc>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𝜆</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=70</m:t>
                    </m:r>
                  </m:oMath>
                </a14:m>
                <a:r>
                  <a:rPr lang="en-US" sz="1600"/>
                  <a:t>,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𝜆</m:t>
                        </m:r>
                      </m:e>
                      <m:sub>
                        <m:r>
                          <a:rPr lang="en-US" sz="1600" b="0" i="1" smtClean="0">
                            <a:latin typeface="Cambria Math" panose="02040503050406030204" pitchFamily="18" charset="0"/>
                          </a:rPr>
                          <m:t>𝑚</m:t>
                        </m:r>
                      </m:sub>
                    </m:sSub>
                    <m:r>
                      <a:rPr lang="en-US" sz="1600" b="0" i="1" smtClean="0">
                        <a:latin typeface="Cambria Math" panose="02040503050406030204" pitchFamily="18" charset="0"/>
                      </a:rPr>
                      <m:t>=10</m:t>
                    </m:r>
                  </m:oMath>
                </a14:m>
                <a:endParaRPr lang="en-US" sz="1600"/>
              </a:p>
              <a:p>
                <a:pPr>
                  <a:lnSpc>
                    <a:spcPct val="150000"/>
                  </a:lnSpc>
                </a:pPr>
                <a:r>
                  <a:rPr lang="en-US" sz="1600"/>
                  <a:t>Optimizer: Adam solver</a:t>
                </a:r>
              </a:p>
              <a:p>
                <a:pPr>
                  <a:lnSpc>
                    <a:spcPct val="150000"/>
                  </a:lnSpc>
                </a:pPr>
                <a:r>
                  <a:rPr lang="en-US" sz="1600"/>
                  <a:t>Number of epoch: 300</a:t>
                </a:r>
              </a:p>
              <a:p>
                <a:pPr>
                  <a:lnSpc>
                    <a:spcPct val="150000"/>
                  </a:lnSpc>
                </a:pPr>
                <a:r>
                  <a:rPr lang="en-US" sz="1600"/>
                  <a:t>Normalization: spectral normalization</a:t>
                </a:r>
              </a:p>
              <a:p>
                <a:pPr>
                  <a:lnSpc>
                    <a:spcPct val="150000"/>
                  </a:lnSpc>
                </a:pPr>
                <a:r>
                  <a:rPr lang="en-US" sz="1600"/>
                  <a:t>Learning rate: 0.0002 (for first 150 epochs) </a:t>
                </a:r>
                <a:r>
                  <a:rPr lang="en-US" sz="1600">
                    <a:sym typeface="Wingdings" panose="05000000000000000000" pitchFamily="2" charset="2"/>
                  </a:rPr>
                  <a:t> linearly decayed to 0 (for remaining epochs)</a:t>
                </a:r>
              </a:p>
              <a:p>
                <a:pPr>
                  <a:lnSpc>
                    <a:spcPct val="150000"/>
                  </a:lnSpc>
                </a:pPr>
                <a:r>
                  <a:rPr lang="en-US" sz="1600">
                    <a:sym typeface="Wingdings" panose="05000000000000000000" pitchFamily="2" charset="2"/>
                  </a:rPr>
                  <a:t> Weight initialized from a Gaussian distribution with a mean 0 and standard deviation 0.02</a:t>
                </a:r>
                <a:endParaRPr lang="en-US" sz="1600"/>
              </a:p>
            </p:txBody>
          </p:sp>
        </mc:Choice>
        <mc:Fallback>
          <p:sp>
            <p:nvSpPr>
              <p:cNvPr id="3" name="Text Placeholder 2">
                <a:extLst>
                  <a:ext uri="{FF2B5EF4-FFF2-40B4-BE49-F238E27FC236}">
                    <a16:creationId xmlns:a16="http://schemas.microsoft.com/office/drawing/2014/main" id="{312B7EE2-AEDB-061F-7E16-F78EE131517F}"/>
                  </a:ext>
                </a:extLst>
              </p:cNvPr>
              <p:cNvSpPr>
                <a:spLocks noGrp="1" noRot="1" noChangeAspect="1" noMove="1" noResize="1" noEditPoints="1" noAdjustHandles="1" noChangeArrowheads="1" noChangeShapeType="1" noTextEdit="1"/>
              </p:cNvSpPr>
              <p:nvPr>
                <p:ph type="body" idx="1"/>
              </p:nvPr>
            </p:nvSpPr>
            <p:spPr>
              <a:xfrm>
                <a:off x="720000" y="1203200"/>
                <a:ext cx="4897030" cy="3400500"/>
              </a:xfrm>
              <a:blipFill>
                <a:blip r:embed="rId2"/>
                <a:stretch>
                  <a:fillRect b="-215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A097CE8-829D-6D3F-6033-C157B02550FD}"/>
              </a:ext>
            </a:extLst>
          </p:cNvPr>
          <p:cNvPicPr>
            <a:picLocks noChangeAspect="1"/>
          </p:cNvPicPr>
          <p:nvPr/>
        </p:nvPicPr>
        <p:blipFill>
          <a:blip r:embed="rId3"/>
          <a:stretch>
            <a:fillRect/>
          </a:stretch>
        </p:blipFill>
        <p:spPr>
          <a:xfrm>
            <a:off x="6082394" y="1603625"/>
            <a:ext cx="2498270" cy="2832911"/>
          </a:xfrm>
          <a:prstGeom prst="rect">
            <a:avLst/>
          </a:prstGeom>
        </p:spPr>
      </p:pic>
      <p:sp>
        <p:nvSpPr>
          <p:cNvPr id="8" name="TextBox 7">
            <a:extLst>
              <a:ext uri="{FF2B5EF4-FFF2-40B4-BE49-F238E27FC236}">
                <a16:creationId xmlns:a16="http://schemas.microsoft.com/office/drawing/2014/main" id="{2D660285-6801-ABF4-64CA-C87071222075}"/>
              </a:ext>
            </a:extLst>
          </p:cNvPr>
          <p:cNvSpPr txBox="1"/>
          <p:nvPr/>
        </p:nvSpPr>
        <p:spPr>
          <a:xfrm>
            <a:off x="5979540" y="1203200"/>
            <a:ext cx="2498271" cy="338554"/>
          </a:xfrm>
          <a:prstGeom prst="rect">
            <a:avLst/>
          </a:prstGeom>
          <a:noFill/>
        </p:spPr>
        <p:txBody>
          <a:bodyPr wrap="square" rtlCol="0">
            <a:spAutoFit/>
          </a:bodyPr>
          <a:lstStyle/>
          <a:p>
            <a:pPr algn="ctr"/>
            <a:r>
              <a:rPr lang="en-US" sz="1600" b="1">
                <a:latin typeface="Source Sans Pro" panose="020B0503030403020204" pitchFamily="34" charset="0"/>
                <a:ea typeface="Source Sans Pro" panose="020B0503030403020204" pitchFamily="34" charset="0"/>
              </a:rPr>
              <a:t>Output</a:t>
            </a:r>
          </a:p>
        </p:txBody>
      </p:sp>
    </p:spTree>
    <p:extLst>
      <p:ext uri="{BB962C8B-B14F-4D97-AF65-F5344CB8AC3E}">
        <p14:creationId xmlns:p14="http://schemas.microsoft.com/office/powerpoint/2010/main" val="198525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E81B5-129D-2E2C-205F-27E151C3394F}"/>
              </a:ext>
            </a:extLst>
          </p:cNvPr>
          <p:cNvSpPr>
            <a:spLocks noGrp="1"/>
          </p:cNvSpPr>
          <p:nvPr>
            <p:ph type="title"/>
          </p:nvPr>
        </p:nvSpPr>
        <p:spPr>
          <a:xfrm>
            <a:off x="391884" y="518504"/>
            <a:ext cx="7704000" cy="572700"/>
          </a:xfrm>
        </p:spPr>
        <p:txBody>
          <a:bodyPr/>
          <a:lstStyle/>
          <a:p>
            <a:r>
              <a:rPr lang="en-US" sz="2800"/>
              <a:t>Problem 2: Nuclei segmentation</a:t>
            </a:r>
          </a:p>
        </p:txBody>
      </p:sp>
      <p:sp>
        <p:nvSpPr>
          <p:cNvPr id="3" name="TextBox 2">
            <a:extLst>
              <a:ext uri="{FF2B5EF4-FFF2-40B4-BE49-F238E27FC236}">
                <a16:creationId xmlns:a16="http://schemas.microsoft.com/office/drawing/2014/main" id="{28AFE361-7139-13D7-B5C3-02C2A7471739}"/>
              </a:ext>
            </a:extLst>
          </p:cNvPr>
          <p:cNvSpPr txBox="1"/>
          <p:nvPr/>
        </p:nvSpPr>
        <p:spPr>
          <a:xfrm>
            <a:off x="391884" y="1094016"/>
            <a:ext cx="8131630" cy="1477328"/>
          </a:xfrm>
          <a:prstGeom prst="rect">
            <a:avLst/>
          </a:prstGeom>
          <a:noFill/>
        </p:spPr>
        <p:txBody>
          <a:bodyPr wrap="square" rtlCol="0">
            <a:spAutoFit/>
          </a:bodyPr>
          <a:lstStyle/>
          <a:p>
            <a:r>
              <a:rPr lang="en-US" sz="1600" b="1"/>
              <a:t>Architectures:</a:t>
            </a:r>
            <a:r>
              <a:rPr lang="en-US" sz="1600"/>
              <a:t> cGAN (conditional GAN)</a:t>
            </a:r>
          </a:p>
          <a:p>
            <a:r>
              <a:rPr lang="en-US" sz="1600" b="1">
                <a:sym typeface="Wingdings" panose="05000000000000000000" pitchFamily="2" charset="2"/>
              </a:rPr>
              <a:t>Normalization:</a:t>
            </a:r>
            <a:r>
              <a:rPr lang="en-US" sz="1600">
                <a:sym typeface="Wingdings" panose="05000000000000000000" pitchFamily="2" charset="2"/>
              </a:rPr>
              <a:t> spectral normalization (to prevent mode colapse)</a:t>
            </a:r>
            <a:endParaRPr lang="en-US" sz="1600"/>
          </a:p>
          <a:p>
            <a:endParaRPr lang="en-US" sz="1600"/>
          </a:p>
          <a:p>
            <a:r>
              <a:rPr lang="en-US"/>
              <a:t>Conditional GANs can learn a </a:t>
            </a:r>
            <a:r>
              <a:rPr lang="en-US" b="1"/>
              <a:t>structured context-aware loss </a:t>
            </a:r>
            <a:r>
              <a:rPr lang="en-US"/>
              <a:t>considering a</a:t>
            </a:r>
          </a:p>
          <a:p>
            <a:r>
              <a:rPr lang="en-US"/>
              <a:t>larger receptive field. The cGAN framework learns a mapping S for nuclei segmentation, in which S can adapt H&amp;E nuclei images to their segmentation masks.</a:t>
            </a:r>
          </a:p>
        </p:txBody>
      </p:sp>
      <p:pic>
        <p:nvPicPr>
          <p:cNvPr id="5" name="Picture 4">
            <a:extLst>
              <a:ext uri="{FF2B5EF4-FFF2-40B4-BE49-F238E27FC236}">
                <a16:creationId xmlns:a16="http://schemas.microsoft.com/office/drawing/2014/main" id="{FBAA701B-4DE5-F85F-49D7-2472EAC8BB5A}"/>
              </a:ext>
            </a:extLst>
          </p:cNvPr>
          <p:cNvPicPr>
            <a:picLocks noChangeAspect="1"/>
          </p:cNvPicPr>
          <p:nvPr/>
        </p:nvPicPr>
        <p:blipFill>
          <a:blip r:embed="rId2"/>
          <a:stretch>
            <a:fillRect/>
          </a:stretch>
        </p:blipFill>
        <p:spPr>
          <a:xfrm>
            <a:off x="422997" y="2767930"/>
            <a:ext cx="4149003" cy="2017844"/>
          </a:xfrm>
          <a:prstGeom prst="rect">
            <a:avLst/>
          </a:prstGeom>
        </p:spPr>
      </p:pic>
    </p:spTree>
    <p:extLst>
      <p:ext uri="{BB962C8B-B14F-4D97-AF65-F5344CB8AC3E}">
        <p14:creationId xmlns:p14="http://schemas.microsoft.com/office/powerpoint/2010/main" val="2749849335"/>
      </p:ext>
    </p:extLst>
  </p:cSld>
  <p:clrMapOvr>
    <a:masterClrMapping/>
  </p:clrMapOvr>
</p:sld>
</file>

<file path=ppt/theme/theme1.xml><?xml version="1.0" encoding="utf-8"?>
<a:theme xmlns:a="http://schemas.openxmlformats.org/drawingml/2006/main" name="Creative Agency Job Descriptions by Slidesgo">
  <a:themeElements>
    <a:clrScheme name="Simple Light">
      <a:dk1>
        <a:srgbClr val="000000"/>
      </a:dk1>
      <a:lt1>
        <a:srgbClr val="FFFDF5"/>
      </a:lt1>
      <a:dk2>
        <a:srgbClr val="CBC9DF"/>
      </a:dk2>
      <a:lt2>
        <a:srgbClr val="D0E3DE"/>
      </a:lt2>
      <a:accent1>
        <a:srgbClr val="EAAD9E"/>
      </a:accent1>
      <a:accent2>
        <a:srgbClr val="EDCB98"/>
      </a:accent2>
      <a:accent3>
        <a:srgbClr val="F1D58E"/>
      </a:accent3>
      <a:accent4>
        <a:srgbClr val="EAD3E7"/>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502</TotalTime>
  <Words>897</Words>
  <Application>Microsoft Office PowerPoint</Application>
  <PresentationFormat>On-screen Show (16:9)</PresentationFormat>
  <Paragraphs>93</Paragraphs>
  <Slides>15</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Playfair Display</vt:lpstr>
      <vt:lpstr>Roboto Condensed Light</vt:lpstr>
      <vt:lpstr>Source Sans Pro</vt:lpstr>
      <vt:lpstr>Cambria Math</vt:lpstr>
      <vt:lpstr>Arial</vt:lpstr>
      <vt:lpstr>Bebas Neue</vt:lpstr>
      <vt:lpstr>Creative Agency Job Descriptions by Slidesgo</vt:lpstr>
      <vt:lpstr>Deep Adversarial Training for Multi-Organ Nuclei Segmentation in Histopathology Images</vt:lpstr>
      <vt:lpstr>Problems</vt:lpstr>
      <vt:lpstr>Datasets</vt:lpstr>
      <vt:lpstr>PowerPoint Presentation</vt:lpstr>
      <vt:lpstr>Problem 1: Synthetic data generation</vt:lpstr>
      <vt:lpstr>PowerPoint Presentation</vt:lpstr>
      <vt:lpstr>PowerPoint Presentation</vt:lpstr>
      <vt:lpstr>Training Details</vt:lpstr>
      <vt:lpstr>Problem 2: Nuclei segmentation</vt:lpstr>
      <vt:lpstr>PowerPoint Presentation</vt:lpstr>
      <vt:lpstr>PowerPoint Presentation</vt:lpstr>
      <vt:lpstr>Training Details</vt:lpstr>
      <vt:lpstr>Results</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Adversarial Training for Multi-Organ Nuclei Segmentation in Histopathology Images</dc:title>
  <dc:creator>Gabriella Aileen Mendrofa</dc:creator>
  <cp:lastModifiedBy>gabriella aileen</cp:lastModifiedBy>
  <cp:revision>19</cp:revision>
  <dcterms:modified xsi:type="dcterms:W3CDTF">2022-06-16T09:25:27Z</dcterms:modified>
</cp:coreProperties>
</file>